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57" r:id="rId3"/>
    <p:sldId id="268" r:id="rId4"/>
    <p:sldId id="262" r:id="rId5"/>
    <p:sldId id="263" r:id="rId6"/>
    <p:sldId id="264" r:id="rId7"/>
    <p:sldId id="265" r:id="rId8"/>
    <p:sldId id="266" r:id="rId9"/>
    <p:sldId id="267" r:id="rId10"/>
    <p:sldId id="310" r:id="rId11"/>
    <p:sldId id="311" r:id="rId12"/>
    <p:sldId id="273" r:id="rId13"/>
    <p:sldId id="274" r:id="rId14"/>
    <p:sldId id="275" r:id="rId15"/>
    <p:sldId id="276" r:id="rId16"/>
    <p:sldId id="277" r:id="rId17"/>
    <p:sldId id="294" r:id="rId18"/>
    <p:sldId id="299" r:id="rId19"/>
    <p:sldId id="295" r:id="rId20"/>
    <p:sldId id="296" r:id="rId21"/>
    <p:sldId id="297" r:id="rId22"/>
    <p:sldId id="280" r:id="rId23"/>
    <p:sldId id="289" r:id="rId24"/>
    <p:sldId id="290" r:id="rId25"/>
    <p:sldId id="291" r:id="rId26"/>
    <p:sldId id="292" r:id="rId27"/>
    <p:sldId id="307" r:id="rId28"/>
    <p:sldId id="309" r:id="rId29"/>
    <p:sldId id="312" r:id="rId30"/>
    <p:sldId id="303" r:id="rId31"/>
    <p:sldId id="306" r:id="rId32"/>
    <p:sldId id="283" r:id="rId33"/>
    <p:sldId id="282" r:id="rId34"/>
    <p:sldId id="313" r:id="rId35"/>
    <p:sldId id="293" r:id="rId36"/>
    <p:sldId id="300" r:id="rId37"/>
    <p:sldId id="314" r:id="rId38"/>
    <p:sldId id="260" r:id="rId3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8208025-53EB-457E-8B68-6D1E3885C38C}">
          <p14:sldIdLst>
            <p14:sldId id="256"/>
            <p14:sldId id="257"/>
            <p14:sldId id="268"/>
            <p14:sldId id="262"/>
            <p14:sldId id="263"/>
            <p14:sldId id="264"/>
            <p14:sldId id="265"/>
            <p14:sldId id="266"/>
            <p14:sldId id="267"/>
            <p14:sldId id="310"/>
            <p14:sldId id="311"/>
            <p14:sldId id="273"/>
            <p14:sldId id="274"/>
            <p14:sldId id="275"/>
            <p14:sldId id="276"/>
            <p14:sldId id="277"/>
            <p14:sldId id="294"/>
            <p14:sldId id="299"/>
            <p14:sldId id="295"/>
            <p14:sldId id="296"/>
            <p14:sldId id="297"/>
            <p14:sldId id="280"/>
            <p14:sldId id="289"/>
            <p14:sldId id="290"/>
            <p14:sldId id="291"/>
            <p14:sldId id="292"/>
            <p14:sldId id="307"/>
            <p14:sldId id="309"/>
            <p14:sldId id="312"/>
            <p14:sldId id="303"/>
            <p14:sldId id="306"/>
            <p14:sldId id="283"/>
            <p14:sldId id="282"/>
            <p14:sldId id="313"/>
            <p14:sldId id="293"/>
            <p14:sldId id="300"/>
            <p14:sldId id="314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7F35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F3695-B16C-E398-AC06-85D7A386D261}" v="1703" dt="2023-01-08T13:24:48.266"/>
    <p1510:client id="{2C38F9EC-A1FD-711E-F065-895AE0403DDF}" v="1" dt="2023-01-08T11:54:50.097"/>
    <p1510:client id="{3CA30C0A-595C-CA44-A33E-05EF5F01729E}" v="154" dt="2023-01-08T13:03:29.041"/>
    <p1510:client id="{827352B6-F7C8-823D-843F-5636E365FC9A}" v="39" dt="2023-01-08T13:11:13.673"/>
    <p1510:client id="{8CB48EE2-4106-CF2C-00C7-2B7EA1C6CE5C}" v="6" dt="2023-01-08T11:52:59.347"/>
    <p1510:client id="{99E3AFC3-8C99-969F-9C4B-99195BCB385D}" v="326" dt="2023-01-07T15:44:43.961"/>
    <p1510:client id="{A19C5B7B-916F-886C-5C90-8E5D108336B0}" v="30" dt="2023-01-08T11:54:22.034"/>
    <p1510:client id="{CD7BB61E-3FC1-9F58-DA56-DA2C7B0654CB}" v="1" dt="2023-01-08T11:52:32.079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884"/>
  </p:normalViewPr>
  <p:slideViewPr>
    <p:cSldViewPr snapToGrid="0">
      <p:cViewPr varScale="1">
        <p:scale>
          <a:sx n="95" d="100"/>
          <a:sy n="95" d="100"/>
        </p:scale>
        <p:origin x="1540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E268-90DC-4AED-A482-FD80EE670BCE}" type="datetimeFigureOut">
              <a:rPr lang="zh-TW" altLang="en-US" smtClean="0"/>
              <a:t>2023/1/8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0C722-5EC5-422E-B6AC-104B5FBE5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21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03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326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377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586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460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37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7667626" y="6021388"/>
            <a:ext cx="1476375" cy="836612"/>
            <a:chOff x="521" y="210"/>
            <a:chExt cx="2520" cy="1504"/>
          </a:xfrm>
        </p:grpSpPr>
        <p:pic>
          <p:nvPicPr>
            <p:cNvPr id="5" name="Picture 44" descr="未標題-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709"/>
              <a:ext cx="2268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5" descr="未標題-1 複製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10"/>
              <a:ext cx="2520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47" descr="ed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6" y="6076950"/>
            <a:ext cx="8477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5" descr="Ba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7200"/>
            <a:ext cx="6477000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5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827089" y="1989140"/>
            <a:ext cx="7489825" cy="1800225"/>
          </a:xfrm>
        </p:spPr>
        <p:txBody>
          <a:bodyPr/>
          <a:lstStyle>
            <a:lvl1pPr algn="ctr">
              <a:defRPr sz="3600" b="0">
                <a:solidFill>
                  <a:srgbClr val="02020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zh-TW"/>
          </a:p>
        </p:txBody>
      </p:sp>
      <p:sp>
        <p:nvSpPr>
          <p:cNvPr id="5146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00515"/>
            <a:ext cx="6400800" cy="176688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0">
                <a:solidFill>
                  <a:srgbClr val="020202"/>
                </a:solidFill>
              </a:defRPr>
            </a:lvl1pPr>
          </a:lstStyle>
          <a:p>
            <a:r>
              <a:rPr lang="zh-TW" altLang="en-US"/>
              <a:t>按一下以編輯母片子標題樣式</a:t>
            </a:r>
          </a:p>
        </p:txBody>
      </p:sp>
    </p:spTree>
    <p:extLst>
      <p:ext uri="{BB962C8B-B14F-4D97-AF65-F5344CB8AC3E}">
        <p14:creationId xmlns:p14="http://schemas.microsoft.com/office/powerpoint/2010/main" val="344487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2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331788"/>
            <a:ext cx="1943100" cy="59166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4" y="331788"/>
            <a:ext cx="5678487" cy="5916612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461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700215"/>
            <a:ext cx="3810000" cy="4548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700215"/>
            <a:ext cx="3810000" cy="4548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36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43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41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700215"/>
            <a:ext cx="3810000" cy="45481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700215"/>
            <a:ext cx="3810000" cy="45481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87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1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12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3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76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87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3" descr="Title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9" y="692152"/>
            <a:ext cx="6540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81"/>
          <p:cNvSpPr>
            <a:spLocks noChangeShapeType="1"/>
          </p:cNvSpPr>
          <p:nvPr/>
        </p:nvSpPr>
        <p:spPr bwMode="auto">
          <a:xfrm>
            <a:off x="250826" y="1196975"/>
            <a:ext cx="7850188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350">
              <a:solidFill>
                <a:srgbClr val="545472"/>
              </a:solidFill>
              <a:latin typeface="Tahoma" panose="020B0604030504040204" pitchFamily="34" charset="0"/>
            </a:endParaRPr>
          </a:p>
        </p:txBody>
      </p:sp>
      <p:pic>
        <p:nvPicPr>
          <p:cNvPr id="1028" name="Picture 71" descr="lin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111" b="46909"/>
          <a:stretch>
            <a:fillRect/>
          </a:stretch>
        </p:blipFill>
        <p:spPr bwMode="auto">
          <a:xfrm>
            <a:off x="9036051" y="2924175"/>
            <a:ext cx="107950" cy="38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70" descr="lin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6669090"/>
            <a:ext cx="7239000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0"/>
          <p:cNvSpPr>
            <a:spLocks noGrp="1" noChangeArrowheads="1"/>
          </p:cNvSpPr>
          <p:nvPr>
            <p:ph type="title"/>
          </p:nvPr>
        </p:nvSpPr>
        <p:spPr bwMode="auto"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1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129" name="Rectangle 3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050">
                <a:latin typeface="+mn-lt"/>
                <a:ea typeface="新細明體" pitchFamily="18" charset="-120"/>
              </a:defRPr>
            </a:lvl1pPr>
          </a:lstStyle>
          <a:p>
            <a:endParaRPr lang="zh-TW" altLang="en-US"/>
          </a:p>
        </p:txBody>
      </p:sp>
      <p:sp>
        <p:nvSpPr>
          <p:cNvPr id="4130" name="Rectangle 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050">
                <a:latin typeface="Arial" panose="020B0604020202020204" pitchFamily="34" charset="0"/>
              </a:defRPr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034" name="Group 56"/>
          <p:cNvGrpSpPr>
            <a:grpSpLocks/>
          </p:cNvGrpSpPr>
          <p:nvPr/>
        </p:nvGrpSpPr>
        <p:grpSpPr bwMode="auto">
          <a:xfrm>
            <a:off x="7956550" y="6165850"/>
            <a:ext cx="1187450" cy="692150"/>
            <a:chOff x="521" y="210"/>
            <a:chExt cx="2520" cy="1504"/>
          </a:xfrm>
        </p:grpSpPr>
        <p:pic>
          <p:nvPicPr>
            <p:cNvPr id="1036" name="Picture 57" descr="未標題-2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709"/>
              <a:ext cx="2268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58" descr="未標題-1 複製"/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10"/>
              <a:ext cx="2520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5" name="Line 84"/>
          <p:cNvSpPr>
            <a:spLocks noChangeShapeType="1"/>
          </p:cNvSpPr>
          <p:nvPr/>
        </p:nvSpPr>
        <p:spPr bwMode="auto">
          <a:xfrm rot="5400000">
            <a:off x="58738" y="1174750"/>
            <a:ext cx="125095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350">
              <a:solidFill>
                <a:srgbClr val="54547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63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10000"/>
        </a:spcAft>
        <a:buClr>
          <a:srgbClr val="0000FF"/>
        </a:buClr>
        <a:buFont typeface="Wingdings" panose="05000000000000000000" pitchFamily="2" charset="2"/>
        <a:buChar char="n"/>
        <a:defRPr kumimoji="1" sz="2400" b="1">
          <a:solidFill>
            <a:srgbClr val="000099"/>
          </a:solidFill>
          <a:latin typeface="+mn-lt"/>
          <a:ea typeface="+mn-ea"/>
          <a:cs typeface="+mn-cs"/>
        </a:defRPr>
      </a:lvl1pPr>
      <a:lvl2pPr marL="595313" indent="-252413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 sz="2000">
          <a:solidFill>
            <a:srgbClr val="990000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>
          <a:solidFill>
            <a:srgbClr val="0000FF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 sz="1600">
          <a:solidFill>
            <a:srgbClr val="00CC00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 sz="1600">
          <a:solidFill>
            <a:srgbClr val="FF3300"/>
          </a:solidFill>
          <a:latin typeface="+mn-lt"/>
          <a:ea typeface="+mn-ea"/>
          <a:cs typeface="+mn-cs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39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gabyte.com/tw/Enterprise/Storage-Server/S452-Z30-rev-A00" TargetMode="External"/><Relationship Id="rId2" Type="http://schemas.openxmlformats.org/officeDocument/2006/relationships/hyperlink" Target="http://www.gigabyte.com/tw/Enterprise/Rack-Server/R282-NO0-rev-1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frfidtagsfactory.com/high-temperature-waterproof-fabric-textile-washable-monza-r6-uhf-rfid-laundry-tag_p94.html" TargetMode="External"/><Relationship Id="rId5" Type="http://schemas.openxmlformats.org/officeDocument/2006/relationships/hyperlink" Target="https://www.ipro.tw/rfid/rfid-tags/ht-rfid-tags/1431-rw700.html" TargetMode="External"/><Relationship Id="rId4" Type="http://schemas.openxmlformats.org/officeDocument/2006/relationships/hyperlink" Target="https://www.nvidia.com/content/dam/en-zz/zh_tw/Solutions/Data-Center/dgx-a100/NVIDIA-DGX-Station-A100-Datasheet_2020-Nov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MXQXN3" TargetMode="External"/><Relationship Id="rId7" Type="http://schemas.openxmlformats.org/officeDocument/2006/relationships/hyperlink" Target="https://docs.arduino.cc/hardware/uno-rev3" TargetMode="External"/><Relationship Id="rId2" Type="http://schemas.openxmlformats.org/officeDocument/2006/relationships/hyperlink" Target="https://www.taiwansensor.com.tw/product/jdy-40-2-4g-%E7%84%A1%E7%B7%9A%E4%B8%B2%E5%8F%A3%E9%80%8F%E5%82%B3%E6%94%B6%E7%99%BC%E4%B8%80%E9%AB%94%E9%81%A0%E8%B7%9D%E9%9B%A2%E9%80%9A%E4%BF%A1%E6%A8%A1%E7%B5%8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.com/en/ecosystems/x-nucleo-nfc03a1.html" TargetMode="External"/><Relationship Id="rId5" Type="http://schemas.openxmlformats.org/officeDocument/2006/relationships/hyperlink" Target="https://www.taiwaniot.com.tw/product/grove-sunlight-sensor-%E9%99%BD%E5%85%89%E6%84%9F%E6%25" TargetMode="External"/><Relationship Id="rId4" Type="http://schemas.openxmlformats.org/officeDocument/2006/relationships/hyperlink" Target="https://www.alldatasheet.com/view.jsp?Searchword=Pic12f675&amp;gclid=CjwKCAiA8OmdBhAgEiwAShr406F1YJ-RJtKPovS709Y8J2pun6hOg49yWC_z5j06KapDv4AHSJU4ChoCWLYQAvD_BwE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6E92C-02DD-48F7-901D-E6D19C9F3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87" y="2300290"/>
            <a:ext cx="7489825" cy="1800225"/>
          </a:xfrm>
        </p:spPr>
        <p:txBody>
          <a:bodyPr/>
          <a:lstStyle/>
          <a:p>
            <a:r>
              <a:rPr lang="en-US" altLang="zh-TW">
                <a:solidFill>
                  <a:srgbClr val="202124"/>
                </a:solidFill>
                <a:latin typeface="arial" panose="020B0604020202020204" pitchFamily="34" charset="0"/>
              </a:rPr>
              <a:t>Smart laundry room</a:t>
            </a:r>
            <a:endParaRPr lang="zh-TW" altLang="en-US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4E7F66-20A5-45A9-A7D7-CB8C901F4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altLang="zh-TW" sz="2000">
                <a:solidFill>
                  <a:srgbClr val="545472"/>
                </a:solidFill>
                <a:ea typeface="標楷體" panose="03000509000000000000" pitchFamily="65" charset="-120"/>
              </a:rPr>
              <a:t>Group 5</a:t>
            </a:r>
          </a:p>
          <a:p>
            <a:pPr lvl="0"/>
            <a:r>
              <a:rPr lang="en-US" altLang="zh-TW" sz="2000">
                <a:solidFill>
                  <a:srgbClr val="545472"/>
                </a:solidFill>
                <a:ea typeface="標楷體" panose="03000509000000000000" pitchFamily="65" charset="-120"/>
              </a:rPr>
              <a:t>111062572 </a:t>
            </a:r>
            <a:r>
              <a:rPr lang="zh-TW" altLang="en-US" sz="2000">
                <a:solidFill>
                  <a:srgbClr val="545472"/>
                </a:solidFill>
                <a:ea typeface="標楷體" panose="03000509000000000000" pitchFamily="65" charset="-120"/>
              </a:rPr>
              <a:t>施冠彰</a:t>
            </a:r>
            <a:endParaRPr lang="en-US" altLang="zh-TW" sz="2000">
              <a:solidFill>
                <a:srgbClr val="545472"/>
              </a:solidFill>
              <a:ea typeface="標楷體" panose="03000509000000000000" pitchFamily="65" charset="-120"/>
            </a:endParaRPr>
          </a:p>
          <a:p>
            <a:pPr lvl="0"/>
            <a:r>
              <a:rPr lang="en-US" altLang="zh-TW" sz="2000">
                <a:solidFill>
                  <a:srgbClr val="545472"/>
                </a:solidFill>
                <a:ea typeface="標楷體" panose="03000509000000000000" pitchFamily="65" charset="-120"/>
              </a:rPr>
              <a:t>111062644</a:t>
            </a:r>
            <a:r>
              <a:rPr lang="zh-TW" altLang="en-US" sz="2000">
                <a:solidFill>
                  <a:srgbClr val="545472"/>
                </a:solidFill>
                <a:ea typeface="標楷體" panose="03000509000000000000" pitchFamily="65" charset="-120"/>
              </a:rPr>
              <a:t> 黃廉傑</a:t>
            </a:r>
            <a:endParaRPr lang="en-US" altLang="zh-TW" sz="2000">
              <a:solidFill>
                <a:srgbClr val="545472"/>
              </a:solidFill>
              <a:ea typeface="標楷體" panose="03000509000000000000" pitchFamily="65" charset="-120"/>
            </a:endParaRPr>
          </a:p>
          <a:p>
            <a:pPr lvl="0"/>
            <a:r>
              <a:rPr lang="en-US" altLang="zh-TW" sz="2000">
                <a:solidFill>
                  <a:srgbClr val="545472"/>
                </a:solidFill>
                <a:ea typeface="標楷體" panose="03000509000000000000" pitchFamily="65" charset="-120"/>
              </a:rPr>
              <a:t>111062510</a:t>
            </a:r>
            <a:r>
              <a:rPr lang="zh-TW" altLang="en-US" sz="2000">
                <a:solidFill>
                  <a:srgbClr val="545472"/>
                </a:solidFill>
                <a:ea typeface="標楷體" panose="03000509000000000000" pitchFamily="65" charset="-120"/>
              </a:rPr>
              <a:t> 張又仁</a:t>
            </a:r>
            <a:endParaRPr lang="en-US" altLang="zh-TW" sz="2000">
              <a:solidFill>
                <a:srgbClr val="545472"/>
              </a:solidFill>
              <a:ea typeface="標楷體" panose="03000509000000000000" pitchFamily="65" charset="-120"/>
            </a:endParaRPr>
          </a:p>
          <a:p>
            <a:pPr lvl="0"/>
            <a:r>
              <a:rPr lang="en-US" altLang="zh-TW" sz="2000">
                <a:solidFill>
                  <a:srgbClr val="545472"/>
                </a:solidFill>
                <a:ea typeface="標楷體" panose="03000509000000000000" pitchFamily="65" charset="-120"/>
              </a:rPr>
              <a:t>111062575</a:t>
            </a:r>
            <a:r>
              <a:rPr lang="zh-TW" altLang="en-US" sz="2000">
                <a:solidFill>
                  <a:srgbClr val="545472"/>
                </a:solidFill>
                <a:ea typeface="標楷體" panose="03000509000000000000" pitchFamily="65" charset="-120"/>
              </a:rPr>
              <a:t> 許詠晴</a:t>
            </a:r>
            <a:r>
              <a:rPr lang="en-US" altLang="zh-TW" sz="2000">
                <a:solidFill>
                  <a:srgbClr val="545472"/>
                </a:solidFill>
                <a:ea typeface="標楷體" panose="03000509000000000000" pitchFamily="65" charset="-120"/>
              </a:rPr>
              <a:t> </a:t>
            </a: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29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Introduction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Motivation and application</a:t>
            </a:r>
          </a:p>
          <a:p>
            <a:r>
              <a:rPr lang="en-US" altLang="ko-KR" sz="2000" dirty="0">
                <a:solidFill>
                  <a:srgbClr val="FF0000"/>
                </a:solidFill>
                <a:cs typeface="Arial" pitchFamily="34" charset="0"/>
              </a:rPr>
              <a:t>System and structure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cs typeface="Arial" pitchFamily="34" charset="0"/>
              </a:rPr>
              <a:t>Software and algorithm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cs typeface="Arial" pitchFamily="34" charset="0"/>
              </a:rPr>
              <a:t>Hardware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cs typeface="Arial" pitchFamily="34" charset="0"/>
              </a:rPr>
              <a:t>Application Scenario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Market analysis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Reference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Task partition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002060"/>
              </a:solidFill>
              <a:cs typeface="Arial" pitchFamily="34" charset="0"/>
            </a:endParaRPr>
          </a:p>
          <a:p>
            <a:endParaRPr lang="zh-TW" alt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930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srgbClr val="002060"/>
                </a:solidFill>
                <a:cs typeface="Arial" pitchFamily="34" charset="0"/>
              </a:rPr>
              <a:t>System and structure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724B66-6395-4809-8244-86AED1833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61" y="1290483"/>
            <a:ext cx="6550939" cy="53058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51A07C3-3909-49A4-AE50-527BF6C8D72F}"/>
              </a:ext>
            </a:extLst>
          </p:cNvPr>
          <p:cNvSpPr txBox="1"/>
          <p:nvPr/>
        </p:nvSpPr>
        <p:spPr>
          <a:xfrm>
            <a:off x="1714129" y="6334681"/>
            <a:ext cx="1117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05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Smart basket</a:t>
            </a:r>
            <a:endParaRPr kumimoji="1" lang="zh-TW" altLang="en-US" sz="105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297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F81EC-8FF2-43A3-8E27-3306DC72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>
                <a:solidFill>
                  <a:srgbClr val="002060"/>
                </a:solidFill>
                <a:cs typeface="Arial" pitchFamily="34" charset="0"/>
              </a:rPr>
              <a:t>System and structure</a:t>
            </a:r>
            <a:br>
              <a:rPr lang="en-US" altLang="ko-KR" sz="3600">
                <a:solidFill>
                  <a:srgbClr val="002060"/>
                </a:solidFill>
                <a:cs typeface="Arial" pitchFamily="34" charset="0"/>
              </a:rPr>
            </a:br>
            <a:r>
              <a:rPr lang="en-US" altLang="ko-KR" sz="2800">
                <a:solidFill>
                  <a:srgbClr val="002060"/>
                </a:solidFill>
                <a:cs typeface="Arial" pitchFamily="34" charset="0"/>
              </a:rPr>
              <a:t>Hardware</a:t>
            </a:r>
            <a:endParaRPr lang="zh-TW" altLang="en-US"/>
          </a:p>
        </p:txBody>
      </p:sp>
      <p:pic>
        <p:nvPicPr>
          <p:cNvPr id="4" name="圖片 3" descr="一張含有 美工圖案 的圖片&#10;&#10;自動產生的描述">
            <a:extLst>
              <a:ext uri="{FF2B5EF4-FFF2-40B4-BE49-F238E27FC236}">
                <a16:creationId xmlns:a16="http://schemas.microsoft.com/office/drawing/2014/main" id="{F101ED54-B314-305C-41DA-5FF815BBA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13" y="1448552"/>
            <a:ext cx="965261" cy="9652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97A017B-5CB8-8CCA-1884-9F5462707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39" y="1839076"/>
            <a:ext cx="293351" cy="29335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F472084-3DC5-8B9B-4B3B-01358615FD81}"/>
              </a:ext>
            </a:extLst>
          </p:cNvPr>
          <p:cNvSpPr txBox="1"/>
          <p:nvPr/>
        </p:nvSpPr>
        <p:spPr>
          <a:xfrm>
            <a:off x="2727353" y="1450839"/>
            <a:ext cx="6903622" cy="13042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4">
                    <a:lumMod val="50000"/>
                  </a:schemeClr>
                </a:solidFill>
                <a:latin typeface="Microsoft JhengHei"/>
                <a:ea typeface="Microsoft JhengHei"/>
              </a:rPr>
              <a:t>Clothes with</a:t>
            </a:r>
            <a:r>
              <a:rPr lang="en-US" altLang="zh-TW">
                <a:solidFill>
                  <a:schemeClr val="accent4">
                    <a:lumMod val="50000"/>
                  </a:schemeClr>
                </a:solidFill>
              </a:rPr>
              <a:t> </a:t>
            </a:r>
            <a:r>
              <a:rPr lang="zh-TW">
                <a:solidFill>
                  <a:schemeClr val="accent4">
                    <a:lumMod val="50000"/>
                  </a:schemeClr>
                </a:solidFill>
              </a:rPr>
              <a:t>UHF RFID Laundry Tag</a:t>
            </a:r>
            <a:endParaRPr lang="en-US" altLang="zh-TW">
              <a:solidFill>
                <a:schemeClr val="accent4">
                  <a:lumMod val="50000"/>
                </a:schemeClr>
              </a:solidFill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altLang="zh-TW" sz="1400">
                <a:solidFill>
                  <a:schemeClr val="accent5">
                    <a:lumMod val="10000"/>
                  </a:schemeClr>
                </a:solidFill>
                <a:latin typeface="Calibri"/>
                <a:ea typeface="+mn-lt"/>
                <a:cs typeface="Times New Roman"/>
              </a:rPr>
              <a:t>Identify different clothes material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400">
                <a:solidFill>
                  <a:schemeClr val="accent5">
                    <a:lumMod val="10000"/>
                  </a:schemeClr>
                </a:solidFill>
                <a:latin typeface="Calibri"/>
                <a:ea typeface="+mn-lt"/>
                <a:cs typeface="Calibri"/>
              </a:rPr>
              <a:t>Recommend</a:t>
            </a:r>
            <a:r>
              <a:rPr lang="en-US" sz="1400">
                <a:latin typeface="Calibri"/>
                <a:ea typeface="+mn-lt"/>
                <a:cs typeface="Calibri"/>
              </a:rPr>
              <a:t> </a:t>
            </a:r>
            <a:r>
              <a:rPr lang="en-US" sz="1400">
                <a:solidFill>
                  <a:schemeClr val="accent5">
                    <a:lumMod val="10000"/>
                  </a:schemeClr>
                </a:solidFill>
                <a:latin typeface="Calibri"/>
                <a:ea typeface="+mn-lt"/>
                <a:cs typeface="Calibri"/>
              </a:rPr>
              <a:t>washing process</a:t>
            </a:r>
            <a:endParaRPr lang="en-US" altLang="zh-TW" sz="1400">
              <a:solidFill>
                <a:schemeClr val="accent5">
                  <a:lumMod val="10000"/>
                </a:schemeClr>
              </a:solidFill>
              <a:latin typeface="Calibri"/>
              <a:ea typeface="+mn-lt"/>
              <a:cs typeface="Times New Roman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400">
                <a:solidFill>
                  <a:schemeClr val="accent5">
                    <a:lumMod val="10000"/>
                  </a:schemeClr>
                </a:solidFill>
                <a:latin typeface="Calibri"/>
                <a:cs typeface="Calibri"/>
              </a:rPr>
              <a:t>Recommend</a:t>
            </a:r>
            <a:r>
              <a:rPr lang="en-US" sz="1400">
                <a:latin typeface="Calibri"/>
                <a:cs typeface="Calibri"/>
              </a:rPr>
              <a:t> </a:t>
            </a:r>
            <a:r>
              <a:rPr lang="en-US" sz="1400">
                <a:solidFill>
                  <a:schemeClr val="accent5">
                    <a:lumMod val="10000"/>
                  </a:schemeClr>
                </a:solidFill>
                <a:latin typeface="Calibri"/>
                <a:cs typeface="Calibri"/>
              </a:rPr>
              <a:t>washing Drying time, temperature</a:t>
            </a:r>
            <a:endParaRPr lang="en-US" sz="1400">
              <a:solidFill>
                <a:schemeClr val="accent5">
                  <a:lumMod val="10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D2FF62-2EBD-596F-0BF9-F79E7322A34C}"/>
              </a:ext>
            </a:extLst>
          </p:cNvPr>
          <p:cNvSpPr txBox="1"/>
          <p:nvPr/>
        </p:nvSpPr>
        <p:spPr>
          <a:xfrm>
            <a:off x="53185" y="5699665"/>
            <a:ext cx="55768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sz="1200">
              <a:ea typeface="新細明體"/>
              <a:cs typeface="+mn-lt"/>
            </a:endParaRPr>
          </a:p>
          <a:p>
            <a:endParaRPr lang="en-US" altLang="zh-TW" sz="1200">
              <a:cs typeface="Times New Roman"/>
            </a:endParaRPr>
          </a:p>
        </p:txBody>
      </p:sp>
      <p:pic>
        <p:nvPicPr>
          <p:cNvPr id="7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D1196429-C83F-BDCC-35D9-8AB9F6EF8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19" y="2919808"/>
            <a:ext cx="2916090" cy="292569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04234DB-1908-BDE6-4EBF-4C83726BB55E}"/>
              </a:ext>
            </a:extLst>
          </p:cNvPr>
          <p:cNvSpPr txBox="1"/>
          <p:nvPr/>
        </p:nvSpPr>
        <p:spPr>
          <a:xfrm>
            <a:off x="3726509" y="3271589"/>
            <a:ext cx="518130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cs typeface="Times New Roman"/>
              </a:rPr>
              <a:t>RW700 RF</a:t>
            </a:r>
          </a:p>
          <a:p>
            <a:pPr marL="285750" indent="-285750">
              <a:buFont typeface="Arial"/>
              <a:buChar char="•"/>
            </a:pPr>
            <a:r>
              <a:rPr lang="zh-TW" sz="1400">
                <a:latin typeface="Times New Roman"/>
                <a:cs typeface="Times New Roman"/>
              </a:rPr>
              <a:t>Frequency</a:t>
            </a:r>
            <a:r>
              <a:rPr lang="en-US" altLang="zh-TW" sz="1400">
                <a:latin typeface="Times New Roman"/>
                <a:cs typeface="Times New Roman"/>
              </a:rPr>
              <a:t>: 860~960MHz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Times New Roman"/>
                <a:cs typeface="Times New Roman"/>
              </a:rPr>
              <a:t>Protocol : EPC Class1 Gen2, ISO18000-6C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Times New Roman"/>
                <a:cs typeface="Times New Roman"/>
              </a:rPr>
              <a:t>Reading distance :  6m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Times New Roman"/>
                <a:cs typeface="Times New Roman"/>
              </a:rPr>
              <a:t>Chip :NXP UCODE 9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Times New Roman"/>
                <a:cs typeface="Times New Roman"/>
              </a:rPr>
              <a:t>Size :</a:t>
            </a:r>
            <a:r>
              <a:rPr lang="en-US" sz="1400">
                <a:ea typeface="+mn-lt"/>
                <a:cs typeface="+mn-lt"/>
              </a:rPr>
              <a:t>90x20mm</a:t>
            </a:r>
            <a:endParaRPr lang="en-US">
              <a:ea typeface="新細明體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Packing material :</a:t>
            </a:r>
            <a:endParaRPr lang="en-US">
              <a:ea typeface="新細明體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Washing: 90℃(194οF), 15 minutes, 200 cycles</a:t>
            </a:r>
            <a:endParaRPr lang="en-US" err="1">
              <a:ea typeface="新細明體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Pre-drying in Tumbler: 180℃(320οF), 30minutes</a:t>
            </a:r>
            <a:endParaRPr lang="en-US">
              <a:ea typeface="新細明體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Ironer: 180℃(356οF), 10 seconds, 200 cycles</a:t>
            </a:r>
            <a:endParaRPr lang="en-US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latin typeface="Times New Roman"/>
              <a:cs typeface="Times New Roman"/>
            </a:endParaRPr>
          </a:p>
          <a:p>
            <a:endParaRPr lang="en-US">
              <a:latin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374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4">
            <a:extLst>
              <a:ext uri="{FF2B5EF4-FFF2-40B4-BE49-F238E27FC236}">
                <a16:creationId xmlns:a16="http://schemas.microsoft.com/office/drawing/2014/main" id="{AD87177A-C5CC-AD64-127E-0F2FCFC6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21" y="1568797"/>
            <a:ext cx="1158855" cy="1302761"/>
          </a:xfrm>
          <a:prstGeom prst="rect">
            <a:avLst/>
          </a:prstGeom>
        </p:spPr>
      </p:pic>
      <p:pic>
        <p:nvPicPr>
          <p:cNvPr id="4" name="圖片 7" descr="一張含有 文字, 電路, 電子用品 的圖片&#10;&#10;自動產生的描述">
            <a:extLst>
              <a:ext uri="{FF2B5EF4-FFF2-40B4-BE49-F238E27FC236}">
                <a16:creationId xmlns:a16="http://schemas.microsoft.com/office/drawing/2014/main" id="{4D00A4FD-58E6-E2BA-9E63-BABCE819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25" y="3512976"/>
            <a:ext cx="1057670" cy="1689834"/>
          </a:xfrm>
          <a:prstGeom prst="rect">
            <a:avLst/>
          </a:prstGeom>
        </p:spPr>
      </p:pic>
      <p:pic>
        <p:nvPicPr>
          <p:cNvPr id="10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F7532F94-F868-0D82-52EA-065FACFC0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40000">
            <a:off x="3235403" y="4039600"/>
            <a:ext cx="1200150" cy="1133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A8F81EC-8FF2-43A3-8E27-3306DC72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>
                <a:solidFill>
                  <a:srgbClr val="002060"/>
                </a:solidFill>
                <a:cs typeface="Arial" pitchFamily="34" charset="0"/>
              </a:rPr>
              <a:t>System and structure</a:t>
            </a:r>
            <a:br>
              <a:rPr lang="en-US" altLang="ko-KR" sz="3600">
                <a:solidFill>
                  <a:srgbClr val="002060"/>
                </a:solidFill>
                <a:cs typeface="Arial" pitchFamily="34" charset="0"/>
              </a:rPr>
            </a:br>
            <a:r>
              <a:rPr lang="en-US" altLang="ko-KR" sz="2800">
                <a:solidFill>
                  <a:srgbClr val="002060"/>
                </a:solidFill>
                <a:cs typeface="Arial" pitchFamily="34" charset="0"/>
              </a:rPr>
              <a:t>Hardware</a:t>
            </a:r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B6F717-8CF9-4CFF-A445-BBF332E29794}"/>
              </a:ext>
            </a:extLst>
          </p:cNvPr>
          <p:cNvSpPr txBox="1"/>
          <p:nvPr/>
        </p:nvSpPr>
        <p:spPr>
          <a:xfrm>
            <a:off x="2201521" y="2809655"/>
            <a:ext cx="312958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dirty="0"/>
              <a:t>Smart cloth rail</a:t>
            </a:r>
          </a:p>
          <a:p>
            <a:r>
              <a:rPr lang="zh-TW" altLang="en-US" dirty="0">
                <a:cs typeface="Times New Roman"/>
              </a:rPr>
              <a:t>     With Sunlight sensor</a:t>
            </a:r>
            <a:endParaRPr lang="zh-TW" altLang="en-US" dirty="0"/>
          </a:p>
          <a:p>
            <a:r>
              <a:rPr lang="en" altLang="zh-TW" dirty="0"/>
              <a:t>     wireless charging function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A6D2AD-D55D-BDF2-148D-0430C9682F0E}"/>
              </a:ext>
            </a:extLst>
          </p:cNvPr>
          <p:cNvSpPr txBox="1"/>
          <p:nvPr/>
        </p:nvSpPr>
        <p:spPr>
          <a:xfrm>
            <a:off x="834414" y="534096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400" b="1" dirty="0">
                <a:solidFill>
                  <a:srgbClr val="222222"/>
                </a:solidFill>
                <a:latin typeface="Roboto"/>
                <a:ea typeface="Roboto"/>
                <a:cs typeface="Roboto"/>
              </a:rPr>
              <a:t>Humidity sensor-</a:t>
            </a:r>
            <a:endParaRPr lang="en-US" altLang="zh-TW" sz="1400" dirty="0">
              <a:solidFill>
                <a:srgbClr val="545472"/>
              </a:solidFill>
              <a:latin typeface="Times New Roman"/>
              <a:ea typeface="新細明體"/>
              <a:cs typeface="Times New Roman"/>
            </a:endParaRPr>
          </a:p>
          <a:p>
            <a:r>
              <a:rPr lang="en-US" altLang="zh-TW" sz="1400" dirty="0">
                <a:solidFill>
                  <a:srgbClr val="222222"/>
                </a:solidFill>
                <a:latin typeface="Roboto"/>
                <a:ea typeface="Roboto"/>
                <a:cs typeface="Roboto"/>
              </a:rPr>
              <a:t>SHTC3-TR-2.5KS</a:t>
            </a:r>
            <a:endParaRPr lang="en-US" altLang="zh-TW" sz="1400" dirty="0">
              <a:cs typeface="Times New Roman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E86A122-F812-00F4-85FB-9DD8FDA8C34F}"/>
              </a:ext>
            </a:extLst>
          </p:cNvPr>
          <p:cNvSpPr txBox="1"/>
          <p:nvPr/>
        </p:nvSpPr>
        <p:spPr>
          <a:xfrm>
            <a:off x="3218335" y="533919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400" b="1" dirty="0">
                <a:solidFill>
                  <a:srgbClr val="222222"/>
                </a:solidFill>
                <a:latin typeface="Roboto"/>
                <a:ea typeface="Roboto"/>
                <a:cs typeface="Roboto"/>
              </a:rPr>
              <a:t>Microprocessor-</a:t>
            </a:r>
            <a:endParaRPr lang="en-US" altLang="zh-TW" sz="1400" dirty="0">
              <a:solidFill>
                <a:srgbClr val="545472"/>
              </a:solidFill>
              <a:latin typeface="Times New Roman"/>
              <a:ea typeface="新細明體"/>
              <a:cs typeface="Times New Roman"/>
            </a:endParaRPr>
          </a:p>
          <a:p>
            <a:r>
              <a:rPr lang="en-US" sz="1400" dirty="0">
                <a:solidFill>
                  <a:srgbClr val="222222"/>
                </a:solidFill>
                <a:latin typeface="Roboto"/>
                <a:ea typeface="Roboto"/>
                <a:cs typeface="Roboto"/>
              </a:rPr>
              <a:t>pic12f675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B5C5AD-9BEB-8A66-A21E-0AB08E6BCB02}"/>
              </a:ext>
            </a:extLst>
          </p:cNvPr>
          <p:cNvSpPr txBox="1"/>
          <p:nvPr/>
        </p:nvSpPr>
        <p:spPr>
          <a:xfrm>
            <a:off x="6105862" y="525292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400" b="1" dirty="0">
                <a:solidFill>
                  <a:srgbClr val="222222"/>
                </a:solidFill>
                <a:latin typeface="Roboto"/>
                <a:ea typeface="Roboto"/>
                <a:cs typeface="Roboto"/>
              </a:rPr>
              <a:t>Zigbee transmitter</a:t>
            </a:r>
          </a:p>
          <a:p>
            <a:r>
              <a:rPr lang="en-US" sz="1400" dirty="0">
                <a:solidFill>
                  <a:srgbClr val="222222"/>
                </a:solidFill>
                <a:latin typeface="Roboto"/>
                <a:ea typeface="Roboto"/>
                <a:cs typeface="Roboto"/>
              </a:rPr>
              <a:t>JDY-40</a:t>
            </a:r>
          </a:p>
        </p:txBody>
      </p:sp>
      <p:pic>
        <p:nvPicPr>
          <p:cNvPr id="8" name="圖片 9" descr="一張含有 文字, 電子用品 的圖片&#10;&#10;自動產生的描述">
            <a:extLst>
              <a:ext uri="{FF2B5EF4-FFF2-40B4-BE49-F238E27FC236}">
                <a16:creationId xmlns:a16="http://schemas.microsoft.com/office/drawing/2014/main" id="{499AB868-94B4-70B3-6C48-2CF8FCC1E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720000">
            <a:off x="1080953" y="4276441"/>
            <a:ext cx="989240" cy="984087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F9E9FF-E034-890C-FDEF-46CE69AC4D14}"/>
              </a:ext>
            </a:extLst>
          </p:cNvPr>
          <p:cNvSpPr txBox="1"/>
          <p:nvPr/>
        </p:nvSpPr>
        <p:spPr>
          <a:xfrm>
            <a:off x="2203832" y="1570402"/>
            <a:ext cx="406508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cs typeface="Times New Roman"/>
              </a:rPr>
              <a:t>Smart hanger</a:t>
            </a:r>
          </a:p>
          <a:p>
            <a:r>
              <a:rPr lang="zh-TW" altLang="en-US">
                <a:cs typeface="Times New Roman"/>
              </a:rPr>
              <a:t>     With humidity sensor</a:t>
            </a:r>
          </a:p>
          <a:p>
            <a:r>
              <a:rPr lang="zh-TW" altLang="en-US">
                <a:cs typeface="Times New Roman"/>
              </a:rPr>
              <a:t>     Using Zigbee to transfer hunidity data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09C429F-BD1C-ACDD-C048-93AC046A5919}"/>
              </a:ext>
            </a:extLst>
          </p:cNvPr>
          <p:cNvSpPr txBox="1"/>
          <p:nvPr/>
        </p:nvSpPr>
        <p:spPr>
          <a:xfrm>
            <a:off x="7793245" y="1938874"/>
            <a:ext cx="101306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400" b="1" dirty="0">
                <a:solidFill>
                  <a:srgbClr val="555555"/>
                </a:solidFill>
                <a:latin typeface="Open Sans"/>
                <a:ea typeface="Open Sans"/>
                <a:cs typeface="Open Sans"/>
              </a:rPr>
              <a:t>Grove – Sunlight Sensor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B870561-8707-D1D9-7F70-9C579AB3BFA4}"/>
              </a:ext>
            </a:extLst>
          </p:cNvPr>
          <p:cNvCxnSpPr/>
          <p:nvPr/>
        </p:nvCxnSpPr>
        <p:spPr>
          <a:xfrm flipV="1">
            <a:off x="1961687" y="4605816"/>
            <a:ext cx="1282660" cy="120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B17F2BD-EF42-12AD-4782-D554F738D7CD}"/>
              </a:ext>
            </a:extLst>
          </p:cNvPr>
          <p:cNvCxnSpPr>
            <a:cxnSpLocks/>
          </p:cNvCxnSpPr>
          <p:nvPr/>
        </p:nvCxnSpPr>
        <p:spPr>
          <a:xfrm flipV="1">
            <a:off x="4386653" y="4397366"/>
            <a:ext cx="1713456" cy="16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20">
            <a:extLst>
              <a:ext uri="{FF2B5EF4-FFF2-40B4-BE49-F238E27FC236}">
                <a16:creationId xmlns:a16="http://schemas.microsoft.com/office/drawing/2014/main" id="{7CBCB1D9-4A8B-3E1D-9DC7-C736585BC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294" y="2809274"/>
            <a:ext cx="1011612" cy="1019207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2A79FE4-F9D9-AC1F-DE53-ADB54AE16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7" y="1469450"/>
            <a:ext cx="1022122" cy="1014528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975616B3-B1E3-D268-A279-C9E914577C6A}"/>
              </a:ext>
            </a:extLst>
          </p:cNvPr>
          <p:cNvSpPr txBox="1"/>
          <p:nvPr/>
        </p:nvSpPr>
        <p:spPr>
          <a:xfrm>
            <a:off x="3329510" y="5782593"/>
            <a:ext cx="224954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050">
                <a:solidFill>
                  <a:srgbClr val="666666"/>
                </a:solidFill>
                <a:latin typeface="Tahoma"/>
                <a:ea typeface="Tahoma"/>
                <a:cs typeface="Tahoma"/>
              </a:rPr>
              <a:t>MCU 8-bit PIC RISC 1.75KB Flash 2.5V/3.3V/5V Automotive </a:t>
            </a:r>
            <a:endParaRPr lang="en-US" altLang="zh-TW" sz="1200">
              <a:solidFill>
                <a:srgbClr val="545472"/>
              </a:solidFill>
              <a:latin typeface="Times New Roman"/>
              <a:ea typeface="新細明體"/>
              <a:cs typeface="Times New Roman"/>
            </a:endParaRPr>
          </a:p>
          <a:p>
            <a:r>
              <a:rPr lang="en-US" altLang="zh-TW" sz="1050">
                <a:solidFill>
                  <a:srgbClr val="666666"/>
                </a:solidFill>
                <a:latin typeface="Tahoma"/>
                <a:ea typeface="Tahoma"/>
                <a:cs typeface="Tahoma"/>
              </a:rPr>
              <a:t>8-Pin SOIC N Tube</a:t>
            </a:r>
            <a:br>
              <a:rPr lang="en-US" altLang="zh-TW" sz="1050"/>
            </a:br>
            <a:r>
              <a:rPr lang="en-US" altLang="zh-TW" sz="1050">
                <a:solidFill>
                  <a:srgbClr val="666666"/>
                </a:solidFill>
                <a:latin typeface="Tahoma"/>
                <a:ea typeface="Tahoma"/>
                <a:cs typeface="Tahoma"/>
              </a:rPr>
              <a:t>RoHS : Compliant</a:t>
            </a:r>
            <a:endParaRPr lang="en-US" altLang="zh-TW" sz="1200">
              <a:cs typeface="Times New Roman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3889EE2-FDA9-A512-4F17-01BC1EF5F557}"/>
              </a:ext>
            </a:extLst>
          </p:cNvPr>
          <p:cNvCxnSpPr>
            <a:cxnSpLocks/>
          </p:cNvCxnSpPr>
          <p:nvPr/>
        </p:nvCxnSpPr>
        <p:spPr>
          <a:xfrm flipH="1">
            <a:off x="6882362" y="2774559"/>
            <a:ext cx="549759" cy="719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1EBF5E6-4E27-D46E-6CD2-4F4F9F789B37}"/>
              </a:ext>
            </a:extLst>
          </p:cNvPr>
          <p:cNvSpPr txBox="1"/>
          <p:nvPr/>
        </p:nvSpPr>
        <p:spPr>
          <a:xfrm>
            <a:off x="990347" y="5866134"/>
            <a:ext cx="2249545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050">
                <a:solidFill>
                  <a:srgbClr val="666666"/>
                </a:solidFill>
                <a:latin typeface="Tahoma"/>
                <a:ea typeface="Tahoma"/>
                <a:cs typeface="Tahoma"/>
              </a:rPr>
              <a:t>8-bit I2C address</a:t>
            </a:r>
            <a:endParaRPr lang="en-US" altLang="zh-TW" sz="105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FA6671-8ACC-F1E5-3228-B02473FE4EF6}"/>
              </a:ext>
            </a:extLst>
          </p:cNvPr>
          <p:cNvSpPr txBox="1"/>
          <p:nvPr/>
        </p:nvSpPr>
        <p:spPr>
          <a:xfrm>
            <a:off x="6216657" y="5783283"/>
            <a:ext cx="27432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050">
                <a:solidFill>
                  <a:srgbClr val="666666"/>
                </a:solidFill>
                <a:latin typeface="Tahoma"/>
                <a:ea typeface="Tahoma"/>
                <a:cs typeface="Tahoma"/>
              </a:rPr>
              <a:t>2.4G technology</a:t>
            </a:r>
            <a:endParaRPr lang="zh-TW" altLang="en-US"/>
          </a:p>
          <a:p>
            <a:r>
              <a:rPr lang="en-US" altLang="zh-TW" sz="1050">
                <a:solidFill>
                  <a:srgbClr val="666666"/>
                </a:solidFill>
                <a:latin typeface="Tahoma"/>
                <a:ea typeface="Tahoma"/>
                <a:cs typeface="Tahoma"/>
              </a:rPr>
              <a:t>with a distance of 120 meters</a:t>
            </a:r>
            <a:endParaRPr 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34856D-3B6B-F9A6-A4DC-4B093C57032E}"/>
              </a:ext>
            </a:extLst>
          </p:cNvPr>
          <p:cNvSpPr txBox="1"/>
          <p:nvPr/>
        </p:nvSpPr>
        <p:spPr>
          <a:xfrm>
            <a:off x="6487399" y="666997"/>
            <a:ext cx="2743200" cy="900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altLang="zh-TW" sz="1050">
                <a:solidFill>
                  <a:srgbClr val="666666"/>
                </a:solidFill>
                <a:latin typeface="Tahoma"/>
                <a:ea typeface="Tahoma"/>
                <a:cs typeface="Tahoma"/>
              </a:rPr>
              <a:t>Programmable configuration</a:t>
            </a:r>
          </a:p>
          <a:p>
            <a:pPr>
              <a:buChar char="•"/>
            </a:pPr>
            <a:r>
              <a:rPr lang="en-US" altLang="zh-TW" sz="1050">
                <a:solidFill>
                  <a:srgbClr val="666666"/>
                </a:solidFill>
                <a:latin typeface="Tahoma"/>
                <a:ea typeface="Tahoma"/>
                <a:cs typeface="Tahoma"/>
              </a:rPr>
              <a:t>3.3/5V Supply</a:t>
            </a:r>
          </a:p>
          <a:p>
            <a:pPr>
              <a:buChar char="•"/>
            </a:pPr>
            <a:r>
              <a:rPr lang="en-US" altLang="zh-TW" sz="1050">
                <a:solidFill>
                  <a:srgbClr val="666666"/>
                </a:solidFill>
                <a:latin typeface="Tahoma"/>
                <a:ea typeface="Tahoma"/>
                <a:cs typeface="Tahoma"/>
              </a:rPr>
              <a:t>Detect sunlight directly</a:t>
            </a:r>
          </a:p>
          <a:p>
            <a:pPr>
              <a:buChar char="•"/>
            </a:pPr>
            <a:r>
              <a:rPr lang="en-US" altLang="zh-TW" sz="1050">
                <a:solidFill>
                  <a:srgbClr val="666666"/>
                </a:solidFill>
                <a:latin typeface="Tahoma"/>
                <a:ea typeface="Tahoma"/>
                <a:cs typeface="Tahoma"/>
              </a:rPr>
              <a:t>Grove compatible</a:t>
            </a:r>
          </a:p>
          <a:p>
            <a:pPr>
              <a:buChar char="•"/>
            </a:pPr>
            <a:r>
              <a:rPr lang="en-US" altLang="zh-TW" sz="1050">
                <a:solidFill>
                  <a:srgbClr val="666666"/>
                </a:solidFill>
                <a:latin typeface="Tahoma"/>
                <a:ea typeface="Tahoma"/>
                <a:cs typeface="Tahoma"/>
              </a:rPr>
              <a:t>I2C Interface</a:t>
            </a:r>
          </a:p>
        </p:txBody>
      </p:sp>
    </p:spTree>
    <p:extLst>
      <p:ext uri="{BB962C8B-B14F-4D97-AF65-F5344CB8AC3E}">
        <p14:creationId xmlns:p14="http://schemas.microsoft.com/office/powerpoint/2010/main" val="3143720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7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23A452DD-4FB7-B050-17E5-3D48FAC8C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097" y="2989088"/>
            <a:ext cx="1744276" cy="1744276"/>
          </a:xfrm>
          <a:prstGeom prst="rect">
            <a:avLst/>
          </a:prstGeom>
        </p:spPr>
      </p:pic>
      <p:pic>
        <p:nvPicPr>
          <p:cNvPr id="5" name="圖片 6" descr="一張含有 電子用品, 立體 的圖片&#10;&#10;自動產生的描述">
            <a:extLst>
              <a:ext uri="{FF2B5EF4-FFF2-40B4-BE49-F238E27FC236}">
                <a16:creationId xmlns:a16="http://schemas.microsoft.com/office/drawing/2014/main" id="{504CE732-8BB2-CE61-ABA8-2E4A805D7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7" y="2866814"/>
            <a:ext cx="2090058" cy="209005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A8F81EC-8FF2-43A3-8E27-3306DC72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>
                <a:solidFill>
                  <a:srgbClr val="002060"/>
                </a:solidFill>
                <a:cs typeface="Arial" pitchFamily="34" charset="0"/>
              </a:rPr>
              <a:t>System and structure</a:t>
            </a:r>
            <a:br>
              <a:rPr lang="en-US" altLang="ko-KR" sz="3600">
                <a:solidFill>
                  <a:srgbClr val="002060"/>
                </a:solidFill>
                <a:cs typeface="Arial" pitchFamily="34" charset="0"/>
              </a:rPr>
            </a:br>
            <a:r>
              <a:rPr lang="en-US" altLang="ko-KR" sz="2800">
                <a:solidFill>
                  <a:srgbClr val="002060"/>
                </a:solidFill>
                <a:cs typeface="Arial" pitchFamily="34" charset="0"/>
              </a:rPr>
              <a:t>Hardware</a:t>
            </a: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3E607F-8CBB-4F43-BA9F-FDF6DCE17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29" y="1415911"/>
            <a:ext cx="1206755" cy="126804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9AED4A0-E1B1-C7B4-69C6-6F4A3D7878D5}"/>
              </a:ext>
            </a:extLst>
          </p:cNvPr>
          <p:cNvSpPr txBox="1"/>
          <p:nvPr/>
        </p:nvSpPr>
        <p:spPr>
          <a:xfrm>
            <a:off x="170769" y="4531628"/>
            <a:ext cx="391484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/>
              <a:t>Ultrasonic</a:t>
            </a:r>
            <a:r>
              <a:rPr lang="zh-TW" altLang="en-US" sz="1600"/>
              <a:t> </a:t>
            </a:r>
            <a:r>
              <a:rPr lang="en-US" altLang="zh-TW" sz="1600"/>
              <a:t>Distance</a:t>
            </a:r>
            <a:r>
              <a:rPr lang="zh-TW" altLang="en-US" sz="1600"/>
              <a:t> </a:t>
            </a:r>
            <a:r>
              <a:rPr lang="en-US" altLang="zh-TW" sz="1600"/>
              <a:t>Sensor</a:t>
            </a:r>
            <a:r>
              <a:rPr lang="zh-TW" altLang="en-US" sz="1600"/>
              <a:t> </a:t>
            </a:r>
            <a:r>
              <a:rPr lang="zh-TW" sz="1600"/>
              <a:t>-</a:t>
            </a:r>
            <a:r>
              <a:rPr lang="zh-TW" altLang="en-US" sz="1600"/>
              <a:t> </a:t>
            </a:r>
            <a:r>
              <a:rPr lang="en-US" altLang="zh-TW" sz="1600"/>
              <a:t>HC-SR04</a:t>
            </a:r>
            <a:endParaRPr lang="zh-TW" altLang="en-US" sz="1600">
              <a:cs typeface="Times New Roman"/>
            </a:endParaRPr>
          </a:p>
          <a:p>
            <a:endParaRPr lang="en-US" altLang="zh-TW" sz="1600">
              <a:ea typeface="新細明體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5V Supply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Trigger Pulse Input :10uS TTL pulse</a:t>
            </a:r>
            <a:endParaRPr lang="zh-TW" alt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Echo Pulse Output</a:t>
            </a:r>
            <a:endParaRPr lang="en-US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0V Ground</a:t>
            </a:r>
            <a:endParaRPr lang="en-US">
              <a:cs typeface="Times New Roman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A03ACCD-1103-3053-6CD0-C1B649605B33}"/>
              </a:ext>
            </a:extLst>
          </p:cNvPr>
          <p:cNvSpPr txBox="1"/>
          <p:nvPr/>
        </p:nvSpPr>
        <p:spPr>
          <a:xfrm>
            <a:off x="2189950" y="1644864"/>
            <a:ext cx="431026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cs typeface="Times New Roman"/>
              </a:rPr>
              <a:t>Smart basket: </a:t>
            </a:r>
          </a:p>
          <a:p>
            <a:pPr marL="285750" indent="-285750">
              <a:buFont typeface="Arial"/>
              <a:buChar char="•"/>
            </a:pPr>
            <a:r>
              <a:rPr lang="en-US" altLang="zh-TW" sz="1400" dirty="0">
                <a:ea typeface="+mn-lt"/>
                <a:cs typeface="+mn-lt"/>
              </a:rPr>
              <a:t>C</a:t>
            </a:r>
            <a:r>
              <a:rPr lang="zh-TW" sz="1400" dirty="0">
                <a:ea typeface="+mn-lt"/>
                <a:cs typeface="+mn-lt"/>
              </a:rPr>
              <a:t>heck the amount of clothes</a:t>
            </a:r>
          </a:p>
          <a:p>
            <a:pPr marL="285750" indent="-285750">
              <a:buFont typeface="Arial"/>
              <a:buChar char="•"/>
            </a:pPr>
            <a:r>
              <a:rPr lang="zh-TW" altLang="en-US" sz="1400" dirty="0">
                <a:cs typeface="Times New Roman"/>
              </a:rPr>
              <a:t>Remind users to do laundry</a:t>
            </a:r>
            <a:endParaRPr lang="en-US" altLang="zh-TW" sz="1400" dirty="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" altLang="zh-TW" sz="1400" dirty="0"/>
              <a:t>Wireless charging function</a:t>
            </a:r>
            <a:endParaRPr lang="zh-TW" altLang="en-US" sz="1400" dirty="0">
              <a:cs typeface="Times New Roman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FD8D3E4-F9E5-3A9C-10B5-411C97DCD4EA}"/>
              </a:ext>
            </a:extLst>
          </p:cNvPr>
          <p:cNvSpPr txBox="1"/>
          <p:nvPr/>
        </p:nvSpPr>
        <p:spPr>
          <a:xfrm>
            <a:off x="3731559" y="4528776"/>
            <a:ext cx="2785462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600">
                <a:latin typeface="Times New Roman"/>
                <a:cs typeface="Times New Roman"/>
              </a:rPr>
              <a:t>WEMOS</a:t>
            </a:r>
            <a:r>
              <a:rPr lang="zh-TW" altLang="en-US" sz="1600">
                <a:latin typeface="Times New Roman"/>
                <a:cs typeface="Times New Roman"/>
              </a:rPr>
              <a:t> </a:t>
            </a:r>
            <a:r>
              <a:rPr lang="en-US" altLang="zh-TW" sz="1600">
                <a:latin typeface="Times New Roman"/>
                <a:cs typeface="Times New Roman"/>
              </a:rPr>
              <a:t>D1</a:t>
            </a:r>
            <a:r>
              <a:rPr lang="zh-TW" altLang="en-US" sz="1600">
                <a:latin typeface="Times New Roman"/>
                <a:cs typeface="Times New Roman"/>
              </a:rPr>
              <a:t> </a:t>
            </a:r>
            <a:r>
              <a:rPr lang="en-US" altLang="zh-TW" sz="1600">
                <a:latin typeface="Times New Roman"/>
                <a:cs typeface="Times New Roman"/>
              </a:rPr>
              <a:t>R2</a:t>
            </a:r>
            <a:r>
              <a:rPr lang="zh-TW" altLang="en-US" sz="1600">
                <a:latin typeface="Times New Roman"/>
                <a:cs typeface="Times New Roman"/>
              </a:rPr>
              <a:t> </a:t>
            </a:r>
            <a:r>
              <a:rPr lang="en-US" altLang="zh-TW" sz="1600">
                <a:latin typeface="Times New Roman"/>
                <a:cs typeface="Times New Roman"/>
              </a:rPr>
              <a:t>V2.1</a:t>
            </a:r>
            <a:endParaRPr lang="zh-TW" altLang="en-US" sz="1600">
              <a:latin typeface="Times New Roman"/>
            </a:endParaRPr>
          </a:p>
          <a:p>
            <a:endParaRPr lang="en-US" altLang="zh-TW" sz="1600">
              <a:ea typeface="新細明體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Microcontroller</a:t>
            </a:r>
            <a:r>
              <a:rPr lang="en-US" sz="1400">
                <a:ea typeface="+mn-lt"/>
                <a:cs typeface="+mn-lt"/>
              </a:rPr>
              <a:t>: ESP8266EX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Analog Input Pins</a:t>
            </a:r>
            <a:r>
              <a:rPr lang="en-US" sz="1400">
                <a:ea typeface="+mn-lt"/>
                <a:cs typeface="+mn-lt"/>
              </a:rPr>
              <a:t>: 1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Digital I/O Pins</a:t>
            </a:r>
            <a:r>
              <a:rPr lang="en-US" sz="1400">
                <a:ea typeface="+mn-lt"/>
                <a:cs typeface="+mn-lt"/>
              </a:rPr>
              <a:t>: 11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ea typeface="+mn-lt"/>
                <a:cs typeface="+mn-lt"/>
              </a:rPr>
              <a:t>Flash Memory</a:t>
            </a:r>
            <a:r>
              <a:rPr lang="en-US" sz="1400">
                <a:ea typeface="+mn-lt"/>
                <a:cs typeface="+mn-lt"/>
              </a:rPr>
              <a:t>: 4MB</a:t>
            </a:r>
            <a:endParaRPr lang="en-US" sz="1400"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1400">
              <a:cs typeface="Times New Roman"/>
            </a:endParaRPr>
          </a:p>
          <a:p>
            <a:endParaRPr lang="en-US" altLang="zh-TW" sz="1400">
              <a:cs typeface="Times New Roman"/>
            </a:endParaRPr>
          </a:p>
          <a:p>
            <a:endParaRPr lang="zh-TW" altLang="en-US">
              <a:cs typeface="Times New Roman"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6CB8461-178E-D064-9D24-1F97FD41E6F1}"/>
              </a:ext>
            </a:extLst>
          </p:cNvPr>
          <p:cNvCxnSpPr/>
          <p:nvPr/>
        </p:nvCxnSpPr>
        <p:spPr>
          <a:xfrm flipV="1">
            <a:off x="2739696" y="3895041"/>
            <a:ext cx="840829" cy="3445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9F54B5-459C-78D8-FC4A-7C8DAF5FE170}"/>
              </a:ext>
            </a:extLst>
          </p:cNvPr>
          <p:cNvSpPr txBox="1"/>
          <p:nvPr/>
        </p:nvSpPr>
        <p:spPr>
          <a:xfrm>
            <a:off x="6396468" y="4078962"/>
            <a:ext cx="1898409" cy="231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Laundry Cloud</a:t>
            </a:r>
            <a:endParaRPr kumimoji="1" lang="zh-TW" altLang="en-US" sz="2000" b="1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圖片 13" descr="一張含有 文字 的圖片&#10;&#10;自動產生的描述">
            <a:extLst>
              <a:ext uri="{FF2B5EF4-FFF2-40B4-BE49-F238E27FC236}">
                <a16:creationId xmlns:a16="http://schemas.microsoft.com/office/drawing/2014/main" id="{4F0CDED3-3713-F029-6C6F-BEE3EE0AAC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88" y="3202374"/>
            <a:ext cx="989972" cy="89044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44BC05B-8A06-276F-3FEB-C5087919D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453" y="3417039"/>
            <a:ext cx="864740" cy="777801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6514143-4D7A-7802-DF2A-3DDED9BC0EC8}"/>
              </a:ext>
            </a:extLst>
          </p:cNvPr>
          <p:cNvSpPr txBox="1"/>
          <p:nvPr/>
        </p:nvSpPr>
        <p:spPr>
          <a:xfrm>
            <a:off x="5777432" y="3280122"/>
            <a:ext cx="8644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cs typeface="Times New Roman"/>
              </a:rPr>
              <a:t>WiFi</a:t>
            </a:r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78EFE605-FCCF-1841-62EA-44F1D9D3DE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86851" y="3525199"/>
            <a:ext cx="766602" cy="7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0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8F81EC-8FF2-43A3-8E27-3306DC72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>
                <a:solidFill>
                  <a:srgbClr val="002060"/>
                </a:solidFill>
                <a:cs typeface="Arial" pitchFamily="34" charset="0"/>
              </a:rPr>
              <a:t>System and structure</a:t>
            </a:r>
            <a:br>
              <a:rPr lang="en-US" altLang="ko-KR" sz="3600">
                <a:solidFill>
                  <a:srgbClr val="002060"/>
                </a:solidFill>
                <a:cs typeface="Arial" pitchFamily="34" charset="0"/>
              </a:rPr>
            </a:br>
            <a:r>
              <a:rPr lang="en-US" altLang="ko-KR" sz="2800">
                <a:solidFill>
                  <a:srgbClr val="002060"/>
                </a:solidFill>
                <a:cs typeface="Arial" pitchFamily="34" charset="0"/>
              </a:rPr>
              <a:t>Hardware</a:t>
            </a: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9FE8DA-45FD-4C07-B9C6-C8FBB81B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426048"/>
            <a:ext cx="1727819" cy="190953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947CBA1-573F-2725-D56E-0AECE98A20EA}"/>
              </a:ext>
            </a:extLst>
          </p:cNvPr>
          <p:cNvSpPr txBox="1"/>
          <p:nvPr/>
        </p:nvSpPr>
        <p:spPr>
          <a:xfrm>
            <a:off x="3962400" y="1719532"/>
            <a:ext cx="4656199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Smart Washer</a:t>
            </a:r>
            <a:r>
              <a:rPr lang="en-US" altLang="zh-TW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 and </a:t>
            </a:r>
            <a:r>
              <a:rPr lang="en-US" altLang="zh-TW" b="1" dirty="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Smart Dryer</a:t>
            </a:r>
            <a:r>
              <a:rPr lang="en-US" altLang="zh-TW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function</a:t>
            </a:r>
            <a:r>
              <a:rPr lang="en-US" altLang="zh-TW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Open Sans"/>
                <a:ea typeface="Open Sans"/>
                <a:cs typeface="Open Sans"/>
              </a:rPr>
              <a:t>similarly</a:t>
            </a:r>
            <a:r>
              <a:rPr lang="en-US" altLang="zh-TW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.</a:t>
            </a: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r>
              <a:rPr lang="en-US" altLang="zh-TW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Reserve system (app), if the device is reserved, the washer/Dryer will be locked.</a:t>
            </a: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r>
              <a:rPr lang="en-US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Identify clothing RFID and take suitable washing/drying method.</a:t>
            </a:r>
          </a:p>
          <a:p>
            <a:endParaRPr lang="en-US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r>
              <a:rPr lang="en-US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Being a coordinator between smart hanger/ clothing and laundry cloud.</a:t>
            </a:r>
          </a:p>
          <a:p>
            <a:endParaRPr lang="en-US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499160D6-F31A-EEEF-2F0D-A02ECE6719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6104" y="1424122"/>
            <a:ext cx="1347453" cy="1815293"/>
          </a:xfrm>
        </p:spPr>
      </p:pic>
    </p:spTree>
    <p:extLst>
      <p:ext uri="{BB962C8B-B14F-4D97-AF65-F5344CB8AC3E}">
        <p14:creationId xmlns:p14="http://schemas.microsoft.com/office/powerpoint/2010/main" val="351453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35B4D-B440-4DAE-87D3-DC380DB6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>
                <a:solidFill>
                  <a:srgbClr val="002060"/>
                </a:solidFill>
                <a:cs typeface="Arial" pitchFamily="34" charset="0"/>
              </a:rPr>
              <a:t>System and structure</a:t>
            </a:r>
            <a:br>
              <a:rPr lang="en-US" altLang="ko-KR" sz="5400">
                <a:solidFill>
                  <a:srgbClr val="002060"/>
                </a:solidFill>
                <a:cs typeface="Arial" pitchFamily="34" charset="0"/>
              </a:rPr>
            </a:br>
            <a:r>
              <a:rPr lang="en-US" altLang="ko-KR" sz="2800">
                <a:solidFill>
                  <a:srgbClr val="002060"/>
                </a:solidFill>
                <a:cs typeface="Arial" pitchFamily="34" charset="0"/>
              </a:rPr>
              <a:t>Hardware</a:t>
            </a:r>
            <a:endParaRPr lang="zh-TW" altLang="en-US" sz="280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C36EBA1-6343-8513-FA70-38A6F815DC8B}"/>
              </a:ext>
            </a:extLst>
          </p:cNvPr>
          <p:cNvSpPr txBox="1"/>
          <p:nvPr/>
        </p:nvSpPr>
        <p:spPr>
          <a:xfrm>
            <a:off x="339304" y="3732362"/>
            <a:ext cx="4195312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ea typeface="+mn-lt"/>
                <a:cs typeface="+mn-lt"/>
              </a:rPr>
              <a:t>processor-</a:t>
            </a:r>
            <a:endParaRPr lang="zh-TW" altLang="en-US" dirty="0"/>
          </a:p>
          <a:p>
            <a:r>
              <a:rPr lang="en-US" altLang="zh-TW" sz="1600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Raspberry Pi 3 Model B+</a:t>
            </a:r>
            <a:endParaRPr lang="en-US" sz="1600" dirty="0"/>
          </a:p>
          <a:p>
            <a:r>
              <a:rPr lang="en-US" altLang="zh-TW" sz="1600" dirty="0">
                <a:ea typeface="+mn-lt"/>
                <a:cs typeface="+mn-lt"/>
              </a:rPr>
              <a:t>Spec. is in the following slide</a:t>
            </a:r>
          </a:p>
          <a:p>
            <a:endParaRPr lang="en-US" altLang="zh-TW" dirty="0">
              <a:cs typeface="Times New Roman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1ADB75-B23D-6674-707C-8760830F36C7}"/>
              </a:ext>
            </a:extLst>
          </p:cNvPr>
          <p:cNvSpPr txBox="1"/>
          <p:nvPr/>
        </p:nvSpPr>
        <p:spPr>
          <a:xfrm>
            <a:off x="6533511" y="4796860"/>
            <a:ext cx="2398144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22222"/>
                </a:solidFill>
                <a:ea typeface="+mn-lt"/>
                <a:cs typeface="+mn-lt"/>
              </a:rPr>
              <a:t>Microcontroller-</a:t>
            </a:r>
            <a:endParaRPr lang="zh-TW" altLang="en-US" b="1" dirty="0">
              <a:solidFill>
                <a:srgbClr val="222222"/>
              </a:solidFill>
              <a:ea typeface="+mn-lt"/>
              <a:cs typeface="+mn-lt"/>
            </a:endParaRPr>
          </a:p>
          <a:p>
            <a:r>
              <a:rPr lang="en-US" altLang="zh-TW" sz="1600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Arduino Uno  R3</a:t>
            </a:r>
            <a:endParaRPr lang="en-US" sz="1600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r>
              <a:rPr lang="en-US" sz="1400" dirty="0">
                <a:ea typeface="+mn-lt"/>
                <a:cs typeface="+mn-lt"/>
              </a:rPr>
              <a:t>microcontroller board based on the </a:t>
            </a:r>
            <a:r>
              <a:rPr lang="en-US" sz="1400" b="1" dirty="0">
                <a:ea typeface="+mn-lt"/>
                <a:cs typeface="+mn-lt"/>
              </a:rPr>
              <a:t>ATmega328P</a:t>
            </a:r>
            <a:endParaRPr lang="en-US" sz="1400" dirty="0">
              <a:ea typeface="新細明體"/>
              <a:cs typeface="+mn-lt"/>
            </a:endParaRPr>
          </a:p>
          <a:p>
            <a:r>
              <a:rPr lang="en-US" sz="1400" dirty="0">
                <a:ea typeface="+mn-lt"/>
                <a:cs typeface="+mn-lt"/>
              </a:rPr>
              <a:t>6 analog inputs</a:t>
            </a:r>
            <a:endParaRPr lang="en-US" sz="1400" dirty="0">
              <a:cs typeface="Times New Roman"/>
            </a:endParaRPr>
          </a:p>
          <a:p>
            <a:r>
              <a:rPr lang="en-US" sz="1400" dirty="0">
                <a:ea typeface="+mn-lt"/>
                <a:cs typeface="+mn-lt"/>
              </a:rPr>
              <a:t>14 digital input/output pins</a:t>
            </a:r>
            <a:endParaRPr lang="en-US" sz="1400" dirty="0">
              <a:cs typeface="Times New Roman"/>
            </a:endParaRPr>
          </a:p>
          <a:p>
            <a:r>
              <a:rPr lang="en-US" sz="1400" dirty="0">
                <a:ea typeface="+mn-lt"/>
                <a:cs typeface="+mn-lt"/>
              </a:rPr>
              <a:t>USB connection</a:t>
            </a:r>
          </a:p>
          <a:p>
            <a:endParaRPr lang="en-US" altLang="zh-CN" dirty="0">
              <a:cs typeface="Times New Roman"/>
            </a:endParaRPr>
          </a:p>
        </p:txBody>
      </p:sp>
      <p:pic>
        <p:nvPicPr>
          <p:cNvPr id="11" name="圖片 11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794B6AA2-92B0-E9AC-D0CA-1F2080F8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382" y="4513772"/>
            <a:ext cx="2743200" cy="2057400"/>
          </a:xfrm>
          <a:prstGeom prst="rect">
            <a:avLst/>
          </a:prstGeom>
        </p:spPr>
      </p:pic>
      <p:pic>
        <p:nvPicPr>
          <p:cNvPr id="15" name="圖片 15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37E2009E-5B9B-2461-5533-E10BE86B9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8" t="10937" r="10995" b="12500"/>
          <a:stretch/>
        </p:blipFill>
        <p:spPr>
          <a:xfrm>
            <a:off x="375131" y="4679708"/>
            <a:ext cx="2470625" cy="160233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8D1486-941B-E662-1E0E-157CDB6CCA66}"/>
              </a:ext>
            </a:extLst>
          </p:cNvPr>
          <p:cNvSpPr txBox="1"/>
          <p:nvPr/>
        </p:nvSpPr>
        <p:spPr>
          <a:xfrm>
            <a:off x="4248967" y="1359426"/>
            <a:ext cx="3427316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b="1" dirty="0">
                <a:solidFill>
                  <a:schemeClr val="accent5">
                    <a:lumMod val="10000"/>
                  </a:schemeClr>
                </a:solidFill>
                <a:cs typeface="Times New Roman"/>
              </a:rPr>
              <a:t>RFID</a:t>
            </a:r>
            <a:r>
              <a:rPr lang="zh-TW" altLang="en-US" b="1" dirty="0">
                <a:solidFill>
                  <a:schemeClr val="accent5">
                    <a:lumMod val="10000"/>
                  </a:schemeClr>
                </a:solidFill>
                <a:cs typeface="Times New Roman"/>
              </a:rPr>
              <a:t> </a:t>
            </a:r>
            <a:r>
              <a:rPr lang="en-US" altLang="zh-TW" b="1" dirty="0">
                <a:solidFill>
                  <a:schemeClr val="accent5">
                    <a:lumMod val="10000"/>
                  </a:schemeClr>
                </a:solidFill>
                <a:cs typeface="Times New Roman"/>
              </a:rPr>
              <a:t>Reader-</a:t>
            </a:r>
            <a:endParaRPr lang="zh-TW" altLang="en-US" b="1" dirty="0">
              <a:solidFill>
                <a:schemeClr val="accent5">
                  <a:lumMod val="10000"/>
                </a:schemeClr>
              </a:solidFill>
              <a:cs typeface="Times New Roman"/>
            </a:endParaRPr>
          </a:p>
          <a:p>
            <a:r>
              <a:rPr lang="en-US" altLang="zh-TW" sz="1600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NUCLEO-NFC03A1</a:t>
            </a:r>
            <a:endParaRPr lang="zh-TW" altLang="en-US" sz="1600" b="1" dirty="0">
              <a:solidFill>
                <a:srgbClr val="333333"/>
              </a:solidFill>
              <a:latin typeface="Open Sans"/>
              <a:cs typeface="Open Sans"/>
            </a:endParaRPr>
          </a:p>
          <a:p>
            <a:r>
              <a:rPr lang="zh-TW" altLang="en-US" sz="1600" dirty="0">
                <a:cs typeface="Times New Roman"/>
              </a:rPr>
              <a:t>RFID </a:t>
            </a:r>
            <a:r>
              <a:rPr lang="zh-TW" sz="1600" dirty="0">
                <a:ea typeface="+mn-lt"/>
                <a:cs typeface="+mn-lt"/>
              </a:rPr>
              <a:t>Expansion Boards</a:t>
            </a:r>
          </a:p>
          <a:p>
            <a:r>
              <a:rPr lang="en-US" altLang="zh-TW" sz="1600" b="1" dirty="0">
                <a:ea typeface="+mn-lt"/>
                <a:cs typeface="+mn-lt"/>
              </a:rPr>
              <a:t>    </a:t>
            </a:r>
            <a:r>
              <a:rPr lang="en-US" altLang="zh-TW" sz="1400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Core: CR95HF-VMD5T</a:t>
            </a:r>
          </a:p>
          <a:p>
            <a:r>
              <a:rPr lang="zh-TW" altLang="en-US" sz="1600" dirty="0">
                <a:ea typeface="+mn-lt"/>
                <a:cs typeface="+mn-lt"/>
              </a:rPr>
              <a:t>    </a:t>
            </a:r>
            <a:r>
              <a:rPr lang="zh-TW" sz="1400" dirty="0">
                <a:solidFill>
                  <a:srgbClr val="FF0000"/>
                </a:solidFill>
                <a:ea typeface="+mn-lt"/>
                <a:cs typeface="+mn-lt"/>
              </a:rPr>
              <a:t>RFID Reader</a:t>
            </a:r>
            <a:r>
              <a:rPr lang="zh-TW" sz="1400" dirty="0">
                <a:ea typeface="+mn-lt"/>
                <a:cs typeface="+mn-lt"/>
              </a:rPr>
              <a:t>/Transponder</a:t>
            </a:r>
            <a:endParaRPr lang="zh-TW" sz="1400" dirty="0">
              <a:cs typeface="Times New Roman"/>
            </a:endParaRPr>
          </a:p>
        </p:txBody>
      </p:sp>
      <p:pic>
        <p:nvPicPr>
          <p:cNvPr id="17" name="圖片 17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8273C0D9-6B9A-B334-DB50-8E79C1A4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200" y="1253436"/>
            <a:ext cx="1647825" cy="3114675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111D4DB-0C3F-9C27-1035-0C4AACB2BA7D}"/>
              </a:ext>
            </a:extLst>
          </p:cNvPr>
          <p:cNvCxnSpPr/>
          <p:nvPr/>
        </p:nvCxnSpPr>
        <p:spPr>
          <a:xfrm flipH="1">
            <a:off x="5560264" y="2927771"/>
            <a:ext cx="1242203" cy="166202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D7F68009-4A20-A95C-BD30-3639F9410697}"/>
              </a:ext>
            </a:extLst>
          </p:cNvPr>
          <p:cNvCxnSpPr>
            <a:cxnSpLocks/>
          </p:cNvCxnSpPr>
          <p:nvPr/>
        </p:nvCxnSpPr>
        <p:spPr>
          <a:xfrm flipH="1">
            <a:off x="2738241" y="5156260"/>
            <a:ext cx="1159999" cy="29884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62C2F24F-508F-1126-ED2A-CF8E8871D76D}"/>
              </a:ext>
            </a:extLst>
          </p:cNvPr>
          <p:cNvCxnSpPr>
            <a:cxnSpLocks/>
          </p:cNvCxnSpPr>
          <p:nvPr/>
        </p:nvCxnSpPr>
        <p:spPr>
          <a:xfrm flipV="1">
            <a:off x="2110575" y="3324583"/>
            <a:ext cx="1393725" cy="65650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A0CF12D-7026-14C2-CEA5-D9B9BF68B5C4}"/>
              </a:ext>
            </a:extLst>
          </p:cNvPr>
          <p:cNvGrpSpPr/>
          <p:nvPr/>
        </p:nvGrpSpPr>
        <p:grpSpPr>
          <a:xfrm>
            <a:off x="3130754" y="2443576"/>
            <a:ext cx="1898409" cy="1108344"/>
            <a:chOff x="2929604" y="2067959"/>
            <a:chExt cx="2947956" cy="1913476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DF363DA-3443-A493-27DF-A9114336A183}"/>
                </a:ext>
              </a:extLst>
            </p:cNvPr>
            <p:cNvSpPr txBox="1"/>
            <p:nvPr/>
          </p:nvSpPr>
          <p:spPr>
            <a:xfrm>
              <a:off x="2929604" y="3581325"/>
              <a:ext cx="2947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>
                  <a:solidFill>
                    <a:srgbClr val="0070C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Laundry Cloud</a:t>
              </a:r>
              <a:endParaRPr kumimoji="1" lang="zh-TW" altLang="en-US" sz="2000" b="1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157035E-DEA7-FDE7-8896-7DCE9E88E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2418" y="2067959"/>
              <a:ext cx="1537284" cy="1537284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0C25365-9D71-E659-C80A-CE2B024B0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908" y="2438562"/>
              <a:ext cx="1342817" cy="1342817"/>
            </a:xfrm>
            <a:prstGeom prst="rect">
              <a:avLst/>
            </a:prstGeom>
          </p:spPr>
        </p:pic>
      </p:grpSp>
      <p:sp>
        <p:nvSpPr>
          <p:cNvPr id="21" name="內容版面配置區 20">
            <a:extLst>
              <a:ext uri="{FF2B5EF4-FFF2-40B4-BE49-F238E27FC236}">
                <a16:creationId xmlns:a16="http://schemas.microsoft.com/office/drawing/2014/main" id="{B191489A-9D96-C678-B536-667760574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cs typeface="Times New Roman"/>
              </a:rPr>
              <a:t>Smart washer/dryer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A821AB6-6423-E097-7E3A-B5BBF880C249}"/>
              </a:ext>
            </a:extLst>
          </p:cNvPr>
          <p:cNvSpPr txBox="1"/>
          <p:nvPr/>
        </p:nvSpPr>
        <p:spPr>
          <a:xfrm>
            <a:off x="977565" y="2090486"/>
            <a:ext cx="240631" cy="751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8261749-4D99-4861-942B-1D1A980F07FE}"/>
              </a:ext>
            </a:extLst>
          </p:cNvPr>
          <p:cNvSpPr txBox="1"/>
          <p:nvPr/>
        </p:nvSpPr>
        <p:spPr>
          <a:xfrm>
            <a:off x="1552182" y="3254190"/>
            <a:ext cx="1653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IEEE</a:t>
            </a:r>
            <a:r>
              <a:rPr lang="zh-TW" altLang="en-US" sz="1400" dirty="0">
                <a:solidFill>
                  <a:srgbClr val="0070C0"/>
                </a:solidFill>
              </a:rPr>
              <a:t> 802.3 ethernet</a:t>
            </a:r>
          </a:p>
        </p:txBody>
      </p:sp>
    </p:spTree>
    <p:extLst>
      <p:ext uri="{BB962C8B-B14F-4D97-AF65-F5344CB8AC3E}">
        <p14:creationId xmlns:p14="http://schemas.microsoft.com/office/powerpoint/2010/main" val="1484865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119EA-51B9-8983-6D2D-69369B28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400">
                <a:solidFill>
                  <a:srgbClr val="002060"/>
                </a:solidFill>
                <a:ea typeface="+mj-lt"/>
                <a:cs typeface="+mj-lt"/>
              </a:rPr>
              <a:t>System and structure</a:t>
            </a:r>
            <a:br>
              <a:rPr lang="en-US" altLang="zh-TW" sz="2800">
                <a:ea typeface="+mj-lt"/>
                <a:cs typeface="+mj-lt"/>
              </a:rPr>
            </a:br>
            <a:r>
              <a:rPr lang="en-US" altLang="zh-TW" sz="2800">
                <a:solidFill>
                  <a:srgbClr val="002060"/>
                </a:solidFill>
                <a:ea typeface="+mj-lt"/>
                <a:cs typeface="+mj-lt"/>
              </a:rPr>
              <a:t>Hardware</a:t>
            </a:r>
            <a:endParaRPr lang="zh-TW" sz="280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5B9140-0972-E98A-7968-1284ECC7317E}"/>
              </a:ext>
            </a:extLst>
          </p:cNvPr>
          <p:cNvSpPr txBox="1"/>
          <p:nvPr/>
        </p:nvSpPr>
        <p:spPr>
          <a:xfrm>
            <a:off x="792997" y="1268415"/>
            <a:ext cx="7430217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b="1" dirty="0">
                <a:solidFill>
                  <a:srgbClr val="333333"/>
                </a:solidFill>
                <a:latin typeface="Open Sans"/>
                <a:ea typeface="Open Sans"/>
                <a:cs typeface="Open Sans"/>
              </a:rPr>
              <a:t>Raspberry Pi 3 Model B+</a:t>
            </a: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endParaRPr lang="en-US" altLang="zh-TW" b="1" dirty="0">
              <a:solidFill>
                <a:srgbClr val="333333"/>
              </a:solidFill>
              <a:latin typeface="Open Sans"/>
              <a:ea typeface="Open Sans"/>
              <a:cs typeface="Open Sans"/>
            </a:endParaRPr>
          </a:p>
          <a:p>
            <a:r>
              <a:rPr lang="en-US" dirty="0">
                <a:ea typeface="+mn-lt"/>
                <a:cs typeface="+mn-lt"/>
              </a:rPr>
              <a:t>Broadcom BCM2837B0, Cortex-A53 (ARMv8) 64-bit SoC @ 1.4GHz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1GB LPDDR2 SDRAM</a:t>
            </a:r>
            <a:endParaRPr lang="en-US" dirty="0">
              <a:cs typeface="Times New Roman"/>
            </a:endParaRPr>
          </a:p>
          <a:p>
            <a:r>
              <a:rPr lang="en-US" dirty="0">
                <a:ea typeface="+mn-lt"/>
                <a:cs typeface="+mn-lt"/>
              </a:rPr>
              <a:t>2.4GHz and 5GHz IEEE 802.11.b/g/n/ac wireless LAN, Bluetooth 4.2, BLE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Gigabit Ethernet over USB 2.0 (maximum throughput 300 Mbps)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Extended 40-pin GPIO header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Full-size HDMI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4 USB 2.0 ports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CSI camera port for connecting a Raspberry Pi camera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DSI display port for connecting a Raspberry Pi touchscreen display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4-pole stereo output and composite video port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Micro SD port for loading your operating system and storing data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5V/2.5A DC power input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Power-over-Ethernet (PoE) support (requires separate PoE HAT)</a:t>
            </a:r>
            <a:endParaRPr lang="en-US" dirty="0"/>
          </a:p>
          <a:p>
            <a:endParaRPr lang="en-US" dirty="0">
              <a:cs typeface="Times New Roman"/>
            </a:endParaRPr>
          </a:p>
        </p:txBody>
      </p:sp>
      <p:pic>
        <p:nvPicPr>
          <p:cNvPr id="6" name="圖片 6">
            <a:extLst>
              <a:ext uri="{FF2B5EF4-FFF2-40B4-BE49-F238E27FC236}">
                <a16:creationId xmlns:a16="http://schemas.microsoft.com/office/drawing/2014/main" id="{90484B88-6C94-CC5E-CB4E-ECEE9A0AB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2" t="10778" r="12800" b="12575"/>
          <a:stretch/>
        </p:blipFill>
        <p:spPr>
          <a:xfrm>
            <a:off x="4508106" y="256782"/>
            <a:ext cx="3952189" cy="260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18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35B4D-B440-4DAE-87D3-DC380DB6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>
                <a:solidFill>
                  <a:srgbClr val="002060"/>
                </a:solidFill>
                <a:cs typeface="Arial" pitchFamily="34" charset="0"/>
              </a:rPr>
              <a:t>System and structure</a:t>
            </a:r>
            <a:br>
              <a:rPr lang="en-US" altLang="ko-KR" sz="5400">
                <a:solidFill>
                  <a:srgbClr val="002060"/>
                </a:solidFill>
                <a:cs typeface="Arial" pitchFamily="34" charset="0"/>
              </a:rPr>
            </a:br>
            <a:r>
              <a:rPr lang="en-US" altLang="ko-KR" sz="2800">
                <a:solidFill>
                  <a:srgbClr val="002060"/>
                </a:solidFill>
                <a:cs typeface="Arial" pitchFamily="34" charset="0"/>
              </a:rPr>
              <a:t>Software</a:t>
            </a:r>
            <a:endParaRPr lang="zh-TW" altLang="en-US" sz="280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774F238-AE67-B01F-370A-37285C76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21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35B4D-B440-4DAE-87D3-DC380DB6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>
                <a:solidFill>
                  <a:srgbClr val="002060"/>
                </a:solidFill>
                <a:cs typeface="Arial" pitchFamily="34" charset="0"/>
              </a:rPr>
              <a:t>System and structure</a:t>
            </a:r>
            <a:br>
              <a:rPr lang="en-US" altLang="ko-KR" sz="5400">
                <a:solidFill>
                  <a:srgbClr val="002060"/>
                </a:solidFill>
                <a:cs typeface="Arial" pitchFamily="34" charset="0"/>
              </a:rPr>
            </a:br>
            <a:r>
              <a:rPr lang="en-US" altLang="ko-KR" sz="2800">
                <a:solidFill>
                  <a:srgbClr val="002060"/>
                </a:solidFill>
                <a:cs typeface="Arial" pitchFamily="34" charset="0"/>
              </a:rPr>
              <a:t>Software</a:t>
            </a:r>
            <a:endParaRPr lang="zh-TW" altLang="en-US" sz="280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704C855-5417-AA27-F6E9-C408AE7F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808"/>
            <a:ext cx="9143825" cy="514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Introduction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Motivation and application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System and structure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Software and algorithm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Hardware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Application Scenario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Market analysis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Reference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Task partition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002060"/>
              </a:solidFill>
              <a:cs typeface="Arial" pitchFamily="34" charset="0"/>
            </a:endParaRPr>
          </a:p>
          <a:p>
            <a:endParaRPr lang="zh-TW" alt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8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35B4D-B440-4DAE-87D3-DC380DB6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>
                <a:solidFill>
                  <a:srgbClr val="002060"/>
                </a:solidFill>
                <a:cs typeface="Arial" pitchFamily="34" charset="0"/>
              </a:rPr>
              <a:t>System and structure</a:t>
            </a:r>
            <a:br>
              <a:rPr lang="en-US" altLang="ko-KR" sz="5400">
                <a:solidFill>
                  <a:srgbClr val="002060"/>
                </a:solidFill>
                <a:cs typeface="Arial" pitchFamily="34" charset="0"/>
              </a:rPr>
            </a:br>
            <a:r>
              <a:rPr lang="en-US" altLang="ko-KR" sz="2800">
                <a:solidFill>
                  <a:srgbClr val="002060"/>
                </a:solidFill>
                <a:cs typeface="Arial" pitchFamily="34" charset="0"/>
              </a:rPr>
              <a:t>Software</a:t>
            </a:r>
            <a:endParaRPr lang="zh-TW" altLang="en-US" sz="280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588815A-3897-0C5D-6F35-889BF7332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35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35B4D-B440-4DAE-87D3-DC380DB6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>
                <a:solidFill>
                  <a:srgbClr val="002060"/>
                </a:solidFill>
                <a:cs typeface="Arial" pitchFamily="34" charset="0"/>
              </a:rPr>
              <a:t>System and structure</a:t>
            </a:r>
            <a:br>
              <a:rPr lang="en-US" altLang="ko-KR" sz="5400">
                <a:solidFill>
                  <a:srgbClr val="002060"/>
                </a:solidFill>
                <a:cs typeface="Arial" pitchFamily="34" charset="0"/>
              </a:rPr>
            </a:br>
            <a:r>
              <a:rPr lang="en-US" altLang="ko-KR" sz="2800">
                <a:solidFill>
                  <a:srgbClr val="002060"/>
                </a:solidFill>
                <a:cs typeface="Arial" pitchFamily="34" charset="0"/>
              </a:rPr>
              <a:t>Software</a:t>
            </a:r>
            <a:endParaRPr lang="zh-TW" altLang="en-US" sz="280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73A6AC1-0E66-3CEB-F1AF-EBB10AB6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41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9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535B4D-B440-4DAE-87D3-DC380DB6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>
                <a:solidFill>
                  <a:srgbClr val="002060"/>
                </a:solidFill>
                <a:cs typeface="Arial"/>
              </a:rPr>
              <a:t>System and structure</a:t>
            </a:r>
            <a:br>
              <a:rPr lang="en-US" altLang="ko-KR" sz="5400">
                <a:cs typeface="Arial" pitchFamily="34" charset="0"/>
              </a:rPr>
            </a:br>
            <a:r>
              <a:rPr lang="en-US" altLang="ko-KR" sz="2000">
                <a:solidFill>
                  <a:srgbClr val="002060"/>
                </a:solidFill>
                <a:cs typeface="Arial"/>
              </a:rPr>
              <a:t>Laundry Cloud</a:t>
            </a:r>
            <a:endParaRPr lang="en-US" altLang="ko-KR" sz="280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768EF2-EBD8-A3E5-A776-2A41F206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42" y="1268415"/>
            <a:ext cx="9174284" cy="516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73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043EB-A162-4B6B-3DD8-67AA549F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System and structure</a:t>
            </a:r>
            <a:br>
              <a:rPr lang="en-US" sz="2800"/>
            </a:br>
            <a:r>
              <a:rPr lang="en-US" sz="2800"/>
              <a:t>Laundry Cloud</a:t>
            </a:r>
            <a:endParaRPr lang="zh-TW" sz="2800" b="0"/>
          </a:p>
          <a:p>
            <a:pPr>
              <a:lnSpc>
                <a:spcPct val="90000"/>
              </a:lnSpc>
            </a:pPr>
            <a:endParaRPr lang="zh-TW" altLang="en-US" sz="280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42838292-7D47-BA6A-FB1A-2A3ABC619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700215"/>
            <a:ext cx="7772400" cy="4548187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 sz="2200"/>
              <a:t>Internet Server</a:t>
            </a:r>
            <a:endParaRPr lang="zh-TW" sz="2200"/>
          </a:p>
          <a:p>
            <a:pPr marL="594995" lvl="1" indent="-252095">
              <a:lnSpc>
                <a:spcPct val="90000"/>
              </a:lnSpc>
            </a:pPr>
            <a:r>
              <a:rPr lang="zh-TW" altLang="en-US" sz="2200" b="1">
                <a:solidFill>
                  <a:srgbClr val="000099"/>
                </a:solidFill>
              </a:rPr>
              <a:t>Transfer the mess</a:t>
            </a:r>
            <a:r>
              <a:rPr lang="en-US" altLang="zh-TW" sz="2200" b="1">
                <a:solidFill>
                  <a:srgbClr val="000099"/>
                </a:solidFill>
              </a:rPr>
              <a:t>a</a:t>
            </a:r>
            <a:r>
              <a:rPr lang="en-US" altLang="en-US" sz="2200" b="1">
                <a:solidFill>
                  <a:srgbClr val="000099"/>
                </a:solidFill>
              </a:rPr>
              <a:t>ge from washer, dryer and hanger to client</a:t>
            </a:r>
            <a:endParaRPr lang="zh-TW" altLang="en-US" sz="2200">
              <a:solidFill>
                <a:srgbClr val="000099"/>
              </a:solidFill>
            </a:endParaRPr>
          </a:p>
          <a:p>
            <a:pPr marL="594995" lvl="1" indent="-252095">
              <a:lnSpc>
                <a:spcPct val="90000"/>
              </a:lnSpc>
            </a:pPr>
            <a:r>
              <a:rPr lang="en-US" altLang="en-US" sz="2200" b="1">
                <a:solidFill>
                  <a:srgbClr val="000099"/>
                </a:solidFill>
              </a:rPr>
              <a:t>Electronic Payment</a:t>
            </a:r>
            <a:endParaRPr lang="en-US" altLang="zh-TW" sz="2200">
              <a:solidFill>
                <a:srgbClr val="000099"/>
              </a:solidFill>
            </a:endParaRPr>
          </a:p>
          <a:p>
            <a:pPr marL="594995" lvl="1" indent="-252095">
              <a:lnSpc>
                <a:spcPct val="90000"/>
              </a:lnSpc>
            </a:pPr>
            <a:r>
              <a:rPr lang="en-US" altLang="en-US" sz="2200" b="1">
                <a:solidFill>
                  <a:srgbClr val="000099"/>
                </a:solidFill>
              </a:rPr>
              <a:t>Support the function of the App</a:t>
            </a:r>
            <a:endParaRPr lang="en-US" altLang="zh-TW" sz="2200">
              <a:solidFill>
                <a:srgbClr val="000099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200"/>
              <a:t>Data Server</a:t>
            </a:r>
            <a:endParaRPr lang="en-US" altLang="zh-TW" sz="2200" b="0"/>
          </a:p>
          <a:p>
            <a:pPr marL="594995" lvl="1" indent="-252095">
              <a:lnSpc>
                <a:spcPct val="90000"/>
              </a:lnSpc>
            </a:pPr>
            <a:r>
              <a:rPr lang="en-US" altLang="zh-TW" sz="2200" b="1">
                <a:solidFill>
                  <a:srgbClr val="000099"/>
                </a:solidFill>
              </a:rPr>
              <a:t>Client Data Storage</a:t>
            </a:r>
            <a:endParaRPr lang="en-US" altLang="en-US" sz="2200" b="1">
              <a:solidFill>
                <a:srgbClr val="000099"/>
              </a:solidFill>
            </a:endParaRPr>
          </a:p>
          <a:p>
            <a:pPr>
              <a:lnSpc>
                <a:spcPct val="90000"/>
              </a:lnSpc>
            </a:pPr>
            <a:r>
              <a:rPr lang="zh-TW" altLang="en-US" sz="2200"/>
              <a:t>AI Server</a:t>
            </a:r>
          </a:p>
          <a:p>
            <a:pPr marL="594995" lvl="1" indent="-252095">
              <a:lnSpc>
                <a:spcPct val="90000"/>
              </a:lnSpc>
            </a:pPr>
            <a:r>
              <a:rPr lang="zh-TW" altLang="en-US" sz="2200" b="1">
                <a:solidFill>
                  <a:srgbClr val="000099"/>
                </a:solidFill>
              </a:rPr>
              <a:t>Use the data in internet server to tain model</a:t>
            </a:r>
            <a:endParaRPr lang="zh-TW" altLang="en-US" sz="2200">
              <a:solidFill>
                <a:srgbClr val="000099"/>
              </a:solidFill>
            </a:endParaRPr>
          </a:p>
          <a:p>
            <a:pPr lvl="2">
              <a:lnSpc>
                <a:spcPct val="90000"/>
              </a:lnSpc>
            </a:pPr>
            <a:r>
              <a:rPr lang="zh-TW" altLang="en-US" sz="2200" b="1">
                <a:solidFill>
                  <a:srgbClr val="000099"/>
                </a:solidFill>
              </a:rPr>
              <a:t> Predict the rush hour of laundry</a:t>
            </a:r>
          </a:p>
          <a:p>
            <a:pPr lvl="2">
              <a:lnSpc>
                <a:spcPct val="90000"/>
              </a:lnSpc>
            </a:pPr>
            <a:r>
              <a:rPr lang="zh-TW" altLang="en-US" sz="2200" b="1">
                <a:solidFill>
                  <a:srgbClr val="000099"/>
                </a:solidFill>
              </a:rPr>
              <a:t> Consumption of eletricity, gas and water.</a:t>
            </a:r>
          </a:p>
          <a:p>
            <a:pPr lvl="2">
              <a:lnSpc>
                <a:spcPct val="90000"/>
              </a:lnSpc>
            </a:pPr>
            <a:r>
              <a:rPr lang="zh-TW" altLang="en-US" sz="2200" b="1">
                <a:solidFill>
                  <a:srgbClr val="000099"/>
                </a:solidFill>
              </a:rPr>
              <a:t> Recommendation for the schedule of laundry</a:t>
            </a:r>
          </a:p>
        </p:txBody>
      </p:sp>
    </p:spTree>
    <p:extLst>
      <p:ext uri="{BB962C8B-B14F-4D97-AF65-F5344CB8AC3E}">
        <p14:creationId xmlns:p14="http://schemas.microsoft.com/office/powerpoint/2010/main" val="122602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橢圓 58">
            <a:extLst>
              <a:ext uri="{FF2B5EF4-FFF2-40B4-BE49-F238E27FC236}">
                <a16:creationId xmlns:a16="http://schemas.microsoft.com/office/drawing/2014/main" id="{578A3636-4D2E-5213-D14B-F68CC5A732BF}"/>
              </a:ext>
            </a:extLst>
          </p:cNvPr>
          <p:cNvSpPr/>
          <p:nvPr/>
        </p:nvSpPr>
        <p:spPr>
          <a:xfrm>
            <a:off x="105914" y="-1"/>
            <a:ext cx="4033597" cy="3609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FB2D0FB9-F6A0-F206-5004-6A304DC13D40}"/>
              </a:ext>
            </a:extLst>
          </p:cNvPr>
          <p:cNvSpPr/>
          <p:nvPr/>
        </p:nvSpPr>
        <p:spPr>
          <a:xfrm>
            <a:off x="5207489" y="2771443"/>
            <a:ext cx="3821768" cy="3530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29AC9748-4DB1-666C-A380-E9C2B0A78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3" y="880"/>
            <a:ext cx="1057386" cy="1057386"/>
          </a:xfrm>
          <a:prstGeom prst="rect">
            <a:avLst/>
          </a:prstGeom>
        </p:spPr>
      </p:pic>
      <p:pic>
        <p:nvPicPr>
          <p:cNvPr id="7" name="圖片 4">
            <a:extLst>
              <a:ext uri="{FF2B5EF4-FFF2-40B4-BE49-F238E27FC236}">
                <a16:creationId xmlns:a16="http://schemas.microsoft.com/office/drawing/2014/main" id="{0C758EF6-2CBD-8578-5392-360D81E6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2" y="1210077"/>
            <a:ext cx="1057386" cy="1057386"/>
          </a:xfrm>
          <a:prstGeom prst="rect">
            <a:avLst/>
          </a:prstGeom>
        </p:spPr>
      </p:pic>
      <p:pic>
        <p:nvPicPr>
          <p:cNvPr id="8" name="圖片 4">
            <a:extLst>
              <a:ext uri="{FF2B5EF4-FFF2-40B4-BE49-F238E27FC236}">
                <a16:creationId xmlns:a16="http://schemas.microsoft.com/office/drawing/2014/main" id="{CA90743A-F3B1-FC07-704C-31BE39E8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38" y="2419273"/>
            <a:ext cx="1057386" cy="1057386"/>
          </a:xfrm>
          <a:prstGeom prst="rect">
            <a:avLst/>
          </a:prstGeom>
        </p:spPr>
      </p:pic>
      <p:pic>
        <p:nvPicPr>
          <p:cNvPr id="3" name="圖片 4">
            <a:extLst>
              <a:ext uri="{FF2B5EF4-FFF2-40B4-BE49-F238E27FC236}">
                <a16:creationId xmlns:a16="http://schemas.microsoft.com/office/drawing/2014/main" id="{0306AEE7-C569-A527-0710-B557B8440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9" y="5199545"/>
            <a:ext cx="1057386" cy="105738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736B4ED-9331-E919-7284-58C7F6DB4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592" y="5226024"/>
            <a:ext cx="1057386" cy="1057386"/>
          </a:xfrm>
          <a:prstGeom prst="rect">
            <a:avLst/>
          </a:prstGeom>
        </p:spPr>
      </p:pic>
      <p:pic>
        <p:nvPicPr>
          <p:cNvPr id="6" name="圖片 4">
            <a:extLst>
              <a:ext uri="{FF2B5EF4-FFF2-40B4-BE49-F238E27FC236}">
                <a16:creationId xmlns:a16="http://schemas.microsoft.com/office/drawing/2014/main" id="{47E0C91B-6254-3D41-30BD-91078F855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975" y="5199545"/>
            <a:ext cx="1057386" cy="105738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2034EE5-A127-08A0-8EBC-7EE2BDDEF245}"/>
              </a:ext>
            </a:extLst>
          </p:cNvPr>
          <p:cNvSpPr txBox="1"/>
          <p:nvPr/>
        </p:nvSpPr>
        <p:spPr>
          <a:xfrm>
            <a:off x="635489" y="1482811"/>
            <a:ext cx="970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cs typeface="Times New Roman"/>
              </a:rPr>
              <a:t>Internet</a:t>
            </a:r>
            <a:endParaRPr lang="zh-TW"/>
          </a:p>
          <a:p>
            <a:pPr algn="ctr"/>
            <a:r>
              <a:rPr lang="zh-TW" altLang="en-US">
                <a:cs typeface="Times New Roman"/>
              </a:rPr>
              <a:t>Sever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A1366CD-D3CE-0C3E-6BF8-041AD60A6B31}"/>
              </a:ext>
            </a:extLst>
          </p:cNvPr>
          <p:cNvSpPr txBox="1"/>
          <p:nvPr/>
        </p:nvSpPr>
        <p:spPr>
          <a:xfrm>
            <a:off x="653141" y="335397"/>
            <a:ext cx="970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cs typeface="Times New Roman"/>
              </a:rPr>
              <a:t>Internet</a:t>
            </a:r>
            <a:endParaRPr lang="zh-TW"/>
          </a:p>
          <a:p>
            <a:pPr algn="ctr"/>
            <a:r>
              <a:rPr lang="zh-TW" altLang="en-US">
                <a:cs typeface="Times New Roman"/>
              </a:rPr>
              <a:t>Sever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A5F4205-C9F8-BDFD-656C-D1A68143A037}"/>
              </a:ext>
            </a:extLst>
          </p:cNvPr>
          <p:cNvSpPr txBox="1"/>
          <p:nvPr/>
        </p:nvSpPr>
        <p:spPr>
          <a:xfrm>
            <a:off x="600184" y="2630223"/>
            <a:ext cx="970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cs typeface="Times New Roman"/>
              </a:rPr>
              <a:t>Internet</a:t>
            </a:r>
            <a:endParaRPr lang="zh-TW"/>
          </a:p>
          <a:p>
            <a:pPr algn="ctr"/>
            <a:r>
              <a:rPr lang="zh-TW" altLang="en-US">
                <a:cs typeface="Times New Roman"/>
              </a:rPr>
              <a:t>Sever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82F4DA-7EB2-9814-F110-F31CF01D0EC7}"/>
              </a:ext>
            </a:extLst>
          </p:cNvPr>
          <p:cNvSpPr txBox="1"/>
          <p:nvPr/>
        </p:nvSpPr>
        <p:spPr>
          <a:xfrm>
            <a:off x="105914" y="6151899"/>
            <a:ext cx="970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dirty="0">
                <a:cs typeface="Times New Roman"/>
              </a:rPr>
              <a:t>AI</a:t>
            </a:r>
            <a:endParaRPr lang="zh-TW" dirty="0"/>
          </a:p>
          <a:p>
            <a:pPr algn="ctr"/>
            <a:r>
              <a:rPr lang="zh-TW" altLang="en-US" dirty="0">
                <a:cs typeface="Times New Roman"/>
              </a:rPr>
              <a:t>Sever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258834-60B5-A7C9-0A43-BA1C6D7A0D46}"/>
              </a:ext>
            </a:extLst>
          </p:cNvPr>
          <p:cNvSpPr txBox="1"/>
          <p:nvPr/>
        </p:nvSpPr>
        <p:spPr>
          <a:xfrm>
            <a:off x="1924122" y="6125420"/>
            <a:ext cx="970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cs typeface="Times New Roman"/>
              </a:rPr>
              <a:t>AI</a:t>
            </a:r>
            <a:endParaRPr lang="zh-TW"/>
          </a:p>
          <a:p>
            <a:pPr algn="ctr"/>
            <a:r>
              <a:rPr lang="zh-TW" altLang="en-US">
                <a:cs typeface="Times New Roman"/>
              </a:rPr>
              <a:t>Sever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7770694-52BB-D454-A002-0C0E114CE1D0}"/>
              </a:ext>
            </a:extLst>
          </p:cNvPr>
          <p:cNvSpPr txBox="1"/>
          <p:nvPr/>
        </p:nvSpPr>
        <p:spPr>
          <a:xfrm>
            <a:off x="3768810" y="6125420"/>
            <a:ext cx="970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cs typeface="Times New Roman"/>
              </a:rPr>
              <a:t>AI</a:t>
            </a:r>
            <a:endParaRPr lang="zh-TW"/>
          </a:p>
          <a:p>
            <a:pPr algn="ctr"/>
            <a:r>
              <a:rPr lang="zh-TW" altLang="en-US">
                <a:cs typeface="Times New Roman"/>
              </a:rPr>
              <a:t>Sever</a:t>
            </a: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237404F-275D-D2DF-0337-A8949148FA79}"/>
              </a:ext>
            </a:extLst>
          </p:cNvPr>
          <p:cNvCxnSpPr>
            <a:cxnSpLocks/>
          </p:cNvCxnSpPr>
          <p:nvPr/>
        </p:nvCxnSpPr>
        <p:spPr>
          <a:xfrm>
            <a:off x="2457839" y="4887718"/>
            <a:ext cx="2116" cy="2643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73EF28E-D585-7BAB-B7A1-E51F06CB122A}"/>
              </a:ext>
            </a:extLst>
          </p:cNvPr>
          <p:cNvCxnSpPr>
            <a:cxnSpLocks/>
          </p:cNvCxnSpPr>
          <p:nvPr/>
        </p:nvCxnSpPr>
        <p:spPr>
          <a:xfrm flipH="1">
            <a:off x="1136017" y="5699734"/>
            <a:ext cx="809899" cy="835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F7BEF20-3F90-F869-9EAE-24AC7C8E8AFD}"/>
              </a:ext>
            </a:extLst>
          </p:cNvPr>
          <p:cNvCxnSpPr>
            <a:cxnSpLocks/>
          </p:cNvCxnSpPr>
          <p:nvPr/>
        </p:nvCxnSpPr>
        <p:spPr>
          <a:xfrm flipH="1">
            <a:off x="2954225" y="5699734"/>
            <a:ext cx="756942" cy="835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9">
            <a:extLst>
              <a:ext uri="{FF2B5EF4-FFF2-40B4-BE49-F238E27FC236}">
                <a16:creationId xmlns:a16="http://schemas.microsoft.com/office/drawing/2014/main" id="{1CA6A152-594B-9B52-6522-06A8C2664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769" y="3893260"/>
            <a:ext cx="669031" cy="669031"/>
          </a:xfrm>
          <a:prstGeom prst="rect">
            <a:avLst/>
          </a:prstGeom>
        </p:spPr>
      </p:pic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58EA4F7-49AD-0BD4-490C-1505C46A2488}"/>
              </a:ext>
            </a:extLst>
          </p:cNvPr>
          <p:cNvCxnSpPr>
            <a:cxnSpLocks/>
          </p:cNvCxnSpPr>
          <p:nvPr/>
        </p:nvCxnSpPr>
        <p:spPr>
          <a:xfrm flipH="1">
            <a:off x="2927746" y="3475518"/>
            <a:ext cx="1180602" cy="82919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D3B96FC-7D59-2AAF-DEA8-4D8B57B74192}"/>
              </a:ext>
            </a:extLst>
          </p:cNvPr>
          <p:cNvCxnSpPr>
            <a:cxnSpLocks/>
          </p:cNvCxnSpPr>
          <p:nvPr/>
        </p:nvCxnSpPr>
        <p:spPr>
          <a:xfrm flipH="1">
            <a:off x="1162496" y="4675889"/>
            <a:ext cx="809899" cy="53793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A3A141ED-4B7D-16D3-628F-55A892DA7E8F}"/>
              </a:ext>
            </a:extLst>
          </p:cNvPr>
          <p:cNvCxnSpPr>
            <a:cxnSpLocks/>
          </p:cNvCxnSpPr>
          <p:nvPr/>
        </p:nvCxnSpPr>
        <p:spPr>
          <a:xfrm flipH="1" flipV="1">
            <a:off x="2954226" y="4675418"/>
            <a:ext cx="783420" cy="50356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967C649-EA08-2F33-EB91-9300D3EA5970}"/>
              </a:ext>
            </a:extLst>
          </p:cNvPr>
          <p:cNvSpPr txBox="1"/>
          <p:nvPr/>
        </p:nvSpPr>
        <p:spPr>
          <a:xfrm>
            <a:off x="2003559" y="4439604"/>
            <a:ext cx="8914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cs typeface="Times New Roman"/>
              </a:rPr>
              <a:t>Switch</a:t>
            </a:r>
            <a:endParaRPr lang="zh-TW" altLang="en-US"/>
          </a:p>
        </p:txBody>
      </p:sp>
      <p:pic>
        <p:nvPicPr>
          <p:cNvPr id="34" name="圖片 29">
            <a:extLst>
              <a:ext uri="{FF2B5EF4-FFF2-40B4-BE49-F238E27FC236}">
                <a16:creationId xmlns:a16="http://schemas.microsoft.com/office/drawing/2014/main" id="{D97BC145-D0D4-7F41-ADB4-93E0372A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56" y="2807631"/>
            <a:ext cx="669031" cy="669031"/>
          </a:xfrm>
          <a:prstGeom prst="rect">
            <a:avLst/>
          </a:prstGeom>
        </p:spPr>
      </p:pic>
      <p:pic>
        <p:nvPicPr>
          <p:cNvPr id="35" name="圖片 35">
            <a:extLst>
              <a:ext uri="{FF2B5EF4-FFF2-40B4-BE49-F238E27FC236}">
                <a16:creationId xmlns:a16="http://schemas.microsoft.com/office/drawing/2014/main" id="{50893E81-FD9F-3C59-EAEE-1D7A676B1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58" y="442193"/>
            <a:ext cx="1110344" cy="1119170"/>
          </a:xfrm>
          <a:prstGeom prst="rect">
            <a:avLst/>
          </a:prstGeom>
        </p:spPr>
      </p:pic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BC9B067-27C1-BB6C-30FF-EB483A13B332}"/>
              </a:ext>
            </a:extLst>
          </p:cNvPr>
          <p:cNvCxnSpPr>
            <a:cxnSpLocks/>
          </p:cNvCxnSpPr>
          <p:nvPr/>
        </p:nvCxnSpPr>
        <p:spPr>
          <a:xfrm flipH="1">
            <a:off x="3960418" y="1251303"/>
            <a:ext cx="1260036" cy="42318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52F2D0E-5C43-76A2-7061-11E856ED7CF8}"/>
              </a:ext>
            </a:extLst>
          </p:cNvPr>
          <p:cNvCxnSpPr>
            <a:cxnSpLocks/>
          </p:cNvCxnSpPr>
          <p:nvPr/>
        </p:nvCxnSpPr>
        <p:spPr>
          <a:xfrm flipH="1" flipV="1">
            <a:off x="4834220" y="3210260"/>
            <a:ext cx="1798439" cy="2694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圖片 4">
            <a:extLst>
              <a:ext uri="{FF2B5EF4-FFF2-40B4-BE49-F238E27FC236}">
                <a16:creationId xmlns:a16="http://schemas.microsoft.com/office/drawing/2014/main" id="{7B0AC08C-D4B6-55A8-88EF-F991838FB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917" y="4193352"/>
            <a:ext cx="1057386" cy="1057386"/>
          </a:xfrm>
          <a:prstGeom prst="rect">
            <a:avLst/>
          </a:prstGeom>
        </p:spPr>
      </p:pic>
      <p:pic>
        <p:nvPicPr>
          <p:cNvPr id="49" name="圖片 4">
            <a:extLst>
              <a:ext uri="{FF2B5EF4-FFF2-40B4-BE49-F238E27FC236}">
                <a16:creationId xmlns:a16="http://schemas.microsoft.com/office/drawing/2014/main" id="{A04755B6-6AD8-028D-70C2-9CCCAF0DE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794" y="4193352"/>
            <a:ext cx="1057386" cy="1057386"/>
          </a:xfrm>
          <a:prstGeom prst="rect">
            <a:avLst/>
          </a:prstGeom>
        </p:spPr>
      </p:pic>
      <p:pic>
        <p:nvPicPr>
          <p:cNvPr id="50" name="圖片 4">
            <a:extLst>
              <a:ext uri="{FF2B5EF4-FFF2-40B4-BE49-F238E27FC236}">
                <a16:creationId xmlns:a16="http://schemas.microsoft.com/office/drawing/2014/main" id="{B889A6E0-5F42-7C5C-70C9-7B3265E0A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680" y="4193352"/>
            <a:ext cx="1057386" cy="1057386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62D7E1FC-7543-689E-3835-AB50AA62B328}"/>
              </a:ext>
            </a:extLst>
          </p:cNvPr>
          <p:cNvSpPr txBox="1"/>
          <p:nvPr/>
        </p:nvSpPr>
        <p:spPr>
          <a:xfrm>
            <a:off x="5295753" y="5225142"/>
            <a:ext cx="970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cs typeface="Times New Roman"/>
              </a:rPr>
              <a:t>Data</a:t>
            </a:r>
            <a:endParaRPr lang="zh-TW"/>
          </a:p>
          <a:p>
            <a:pPr algn="ctr"/>
            <a:r>
              <a:rPr lang="zh-TW" altLang="en-US">
                <a:cs typeface="Times New Roman"/>
              </a:rPr>
              <a:t>Sever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CD30C6B-647B-0686-A3B6-264E27AD6038}"/>
              </a:ext>
            </a:extLst>
          </p:cNvPr>
          <p:cNvSpPr txBox="1"/>
          <p:nvPr/>
        </p:nvSpPr>
        <p:spPr>
          <a:xfrm>
            <a:off x="6628515" y="5198663"/>
            <a:ext cx="970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cs typeface="Times New Roman"/>
              </a:rPr>
              <a:t>Data</a:t>
            </a:r>
          </a:p>
          <a:p>
            <a:pPr algn="ctr"/>
            <a:r>
              <a:rPr lang="zh-TW" altLang="en-US">
                <a:cs typeface="Times New Roman"/>
              </a:rPr>
              <a:t>Sever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C71FC44-F648-4575-5AA9-8C608FDBD436}"/>
              </a:ext>
            </a:extLst>
          </p:cNvPr>
          <p:cNvSpPr txBox="1"/>
          <p:nvPr/>
        </p:nvSpPr>
        <p:spPr>
          <a:xfrm>
            <a:off x="7943630" y="5216316"/>
            <a:ext cx="9708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cs typeface="Times New Roman"/>
              </a:rPr>
              <a:t>Data</a:t>
            </a:r>
            <a:endParaRPr lang="zh-TW"/>
          </a:p>
          <a:p>
            <a:pPr algn="ctr"/>
            <a:r>
              <a:rPr lang="zh-TW" altLang="en-US">
                <a:cs typeface="Times New Roman"/>
              </a:rPr>
              <a:t>Sever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84432DB-ADE9-A1FD-E4CB-6DE0233EFBE3}"/>
              </a:ext>
            </a:extLst>
          </p:cNvPr>
          <p:cNvSpPr txBox="1"/>
          <p:nvPr/>
        </p:nvSpPr>
        <p:spPr>
          <a:xfrm>
            <a:off x="6434339" y="5931243"/>
            <a:ext cx="1509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solidFill>
                  <a:srgbClr val="002060"/>
                </a:solidFill>
                <a:cs typeface="Times New Roman"/>
              </a:rPr>
              <a:t>Hadoop</a:t>
            </a: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FCBCA2DF-392E-4250-BE4A-528FC7D2ACCF}"/>
              </a:ext>
            </a:extLst>
          </p:cNvPr>
          <p:cNvCxnSpPr>
            <a:cxnSpLocks/>
          </p:cNvCxnSpPr>
          <p:nvPr/>
        </p:nvCxnSpPr>
        <p:spPr>
          <a:xfrm>
            <a:off x="3922999" y="2089797"/>
            <a:ext cx="284556" cy="63501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A58D34C-0AB3-7CA8-01D1-805750A06418}"/>
              </a:ext>
            </a:extLst>
          </p:cNvPr>
          <p:cNvSpPr txBox="1"/>
          <p:nvPr/>
        </p:nvSpPr>
        <p:spPr>
          <a:xfrm>
            <a:off x="4024771" y="3477542"/>
            <a:ext cx="8914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>
                <a:cs typeface="Times New Roman"/>
              </a:rPr>
              <a:t>Switch</a:t>
            </a:r>
            <a:endParaRPr lang="zh-TW" altLang="en-US"/>
          </a:p>
        </p:txBody>
      </p:sp>
      <p:pic>
        <p:nvPicPr>
          <p:cNvPr id="64" name="圖片 29">
            <a:extLst>
              <a:ext uri="{FF2B5EF4-FFF2-40B4-BE49-F238E27FC236}">
                <a16:creationId xmlns:a16="http://schemas.microsoft.com/office/drawing/2014/main" id="{888B094E-93E8-EFB2-C7EA-95B5E1A0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53" y="1430735"/>
            <a:ext cx="669031" cy="669031"/>
          </a:xfrm>
          <a:prstGeom prst="rect">
            <a:avLst/>
          </a:prstGeom>
        </p:spPr>
      </p:pic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09F2B4C1-DF4A-D710-8475-FD18C216CB2A}"/>
              </a:ext>
            </a:extLst>
          </p:cNvPr>
          <p:cNvCxnSpPr>
            <a:cxnSpLocks/>
          </p:cNvCxnSpPr>
          <p:nvPr/>
        </p:nvCxnSpPr>
        <p:spPr>
          <a:xfrm flipH="1">
            <a:off x="2654132" y="1754399"/>
            <a:ext cx="509806" cy="835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004FF04A-C8A3-5787-8FA1-F2411E856F36}"/>
              </a:ext>
            </a:extLst>
          </p:cNvPr>
          <p:cNvCxnSpPr>
            <a:cxnSpLocks/>
          </p:cNvCxnSpPr>
          <p:nvPr/>
        </p:nvCxnSpPr>
        <p:spPr>
          <a:xfrm flipH="1">
            <a:off x="2618827" y="2098622"/>
            <a:ext cx="624548" cy="87332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0A92AA84-73CA-790F-5019-6E589FEE1B40}"/>
              </a:ext>
            </a:extLst>
          </p:cNvPr>
          <p:cNvCxnSpPr>
            <a:cxnSpLocks/>
          </p:cNvCxnSpPr>
          <p:nvPr/>
        </p:nvCxnSpPr>
        <p:spPr>
          <a:xfrm flipH="1" flipV="1">
            <a:off x="2610001" y="535904"/>
            <a:ext cx="642200" cy="88309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22CF5AA6-6D6D-E538-CDF1-B52BBD095891}"/>
              </a:ext>
            </a:extLst>
          </p:cNvPr>
          <p:cNvCxnSpPr>
            <a:cxnSpLocks/>
          </p:cNvCxnSpPr>
          <p:nvPr/>
        </p:nvCxnSpPr>
        <p:spPr>
          <a:xfrm flipV="1">
            <a:off x="2043005" y="1003695"/>
            <a:ext cx="2116" cy="2476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6EA51F81-31DF-8B5B-FCD7-0B27DB270F98}"/>
              </a:ext>
            </a:extLst>
          </p:cNvPr>
          <p:cNvCxnSpPr>
            <a:cxnSpLocks/>
          </p:cNvCxnSpPr>
          <p:nvPr/>
        </p:nvCxnSpPr>
        <p:spPr>
          <a:xfrm flipV="1">
            <a:off x="2043005" y="2168761"/>
            <a:ext cx="2116" cy="24760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B16BFE41-CF30-872E-5801-CA6CD021E323}"/>
              </a:ext>
            </a:extLst>
          </p:cNvPr>
          <p:cNvCxnSpPr>
            <a:cxnSpLocks/>
          </p:cNvCxnSpPr>
          <p:nvPr/>
        </p:nvCxnSpPr>
        <p:spPr>
          <a:xfrm flipH="1" flipV="1">
            <a:off x="6272898" y="4675417"/>
            <a:ext cx="350935" cy="929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22AFEB42-ACA1-FE82-C855-CDA15C37F487}"/>
              </a:ext>
            </a:extLst>
          </p:cNvPr>
          <p:cNvCxnSpPr>
            <a:cxnSpLocks/>
          </p:cNvCxnSpPr>
          <p:nvPr/>
        </p:nvCxnSpPr>
        <p:spPr>
          <a:xfrm flipH="1" flipV="1">
            <a:off x="7579183" y="4701896"/>
            <a:ext cx="439197" cy="4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902A240F-92D8-5BF6-023E-EE9A37289D4B}"/>
              </a:ext>
            </a:extLst>
          </p:cNvPr>
          <p:cNvCxnSpPr>
            <a:cxnSpLocks/>
          </p:cNvCxnSpPr>
          <p:nvPr/>
        </p:nvCxnSpPr>
        <p:spPr>
          <a:xfrm flipH="1" flipV="1">
            <a:off x="7067260" y="3669225"/>
            <a:ext cx="6712" cy="57417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圖片 29">
            <a:extLst>
              <a:ext uri="{FF2B5EF4-FFF2-40B4-BE49-F238E27FC236}">
                <a16:creationId xmlns:a16="http://schemas.microsoft.com/office/drawing/2014/main" id="{F105CB1A-F241-F6C6-D0C5-E87746647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728" y="2975330"/>
            <a:ext cx="669031" cy="669031"/>
          </a:xfrm>
          <a:prstGeom prst="rect">
            <a:avLst/>
          </a:prstGeom>
        </p:spPr>
      </p:pic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C666D41A-958E-71B7-84F5-B56B1D18DF31}"/>
              </a:ext>
            </a:extLst>
          </p:cNvPr>
          <p:cNvCxnSpPr>
            <a:cxnSpLocks/>
          </p:cNvCxnSpPr>
          <p:nvPr/>
        </p:nvCxnSpPr>
        <p:spPr>
          <a:xfrm flipH="1">
            <a:off x="5858064" y="3396081"/>
            <a:ext cx="801073" cy="81154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C5A1C748-8446-6339-A33F-5DC161CA4AF2}"/>
              </a:ext>
            </a:extLst>
          </p:cNvPr>
          <p:cNvCxnSpPr>
            <a:cxnSpLocks/>
          </p:cNvCxnSpPr>
          <p:nvPr/>
        </p:nvCxnSpPr>
        <p:spPr>
          <a:xfrm flipH="1" flipV="1">
            <a:off x="7482095" y="3360306"/>
            <a:ext cx="968772" cy="82131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C52D8C1F-100D-8D7E-4C47-43712741FFC0}"/>
              </a:ext>
            </a:extLst>
          </p:cNvPr>
          <p:cNvSpPr txBox="1"/>
          <p:nvPr/>
        </p:nvSpPr>
        <p:spPr>
          <a:xfrm>
            <a:off x="5189838" y="1641683"/>
            <a:ext cx="1138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cs typeface="Times New Roman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55822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8C73D-7D17-7D56-56D1-D3E9F6EE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63" y="181744"/>
            <a:ext cx="7415212" cy="936625"/>
          </a:xfrm>
        </p:spPr>
        <p:txBody>
          <a:bodyPr/>
          <a:lstStyle/>
          <a:p>
            <a:r>
              <a:rPr lang="en-US" altLang="zh-TW">
                <a:solidFill>
                  <a:srgbClr val="002060"/>
                </a:solidFill>
                <a:ea typeface="+mj-lt"/>
                <a:cs typeface="Times New Roman"/>
              </a:rPr>
              <a:t>System and structure</a:t>
            </a:r>
            <a:br>
              <a:rPr lang="en-US" altLang="zh-TW">
                <a:solidFill>
                  <a:srgbClr val="002060"/>
                </a:solidFill>
                <a:ea typeface="+mj-lt"/>
                <a:cs typeface="Times New Roman"/>
              </a:rPr>
            </a:br>
            <a:r>
              <a:rPr lang="en-US" altLang="zh-TW">
                <a:solidFill>
                  <a:srgbClr val="002060"/>
                </a:solidFill>
                <a:ea typeface="+mj-lt"/>
                <a:cs typeface="Times New Roman"/>
              </a:rPr>
              <a:t>Laundry Cloud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9CEB74-E4CA-FEA7-D6ED-1688D40B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>
                <a:cs typeface="Times New Roman"/>
              </a:rPr>
              <a:t>Internet Server</a:t>
            </a:r>
          </a:p>
          <a:p>
            <a:pPr marL="594995" lvl="1" indent="-252095"/>
            <a:r>
              <a:rPr lang="zh-TW" altLang="en-US" b="1">
                <a:solidFill>
                  <a:srgbClr val="000099"/>
                </a:solidFill>
                <a:cs typeface="Times New Roman"/>
              </a:rPr>
              <a:t>Gigabyte </a:t>
            </a:r>
            <a:r>
              <a:rPr lang="zh-TW" b="1">
                <a:ea typeface="+mn-lt"/>
                <a:cs typeface="+mn-lt"/>
              </a:rPr>
              <a:t>R282-NO0</a:t>
            </a:r>
            <a:r>
              <a:rPr lang="zh-TW" altLang="en-US" b="1">
                <a:ea typeface="+mn-lt"/>
                <a:cs typeface="+mn-lt"/>
              </a:rPr>
              <a:t> </a:t>
            </a:r>
            <a:r>
              <a:rPr lang="en-US" altLang="zh-TW" b="1">
                <a:solidFill>
                  <a:srgbClr val="000099"/>
                </a:solidFill>
                <a:ea typeface="+mn-lt"/>
                <a:cs typeface="+mn-lt"/>
              </a:rPr>
              <a:t>Server</a:t>
            </a:r>
            <a:endParaRPr lang="zh-TW" altLang="en-US" b="1">
              <a:solidFill>
                <a:srgbClr val="000099"/>
              </a:solidFill>
              <a:ea typeface="新細明體"/>
              <a:cs typeface="+mn-lt"/>
            </a:endParaRPr>
          </a:p>
          <a:p>
            <a:pPr lvl="2"/>
            <a:r>
              <a:rPr lang="en-US" altLang="zh-TW" sz="1600" b="1">
                <a:solidFill>
                  <a:srgbClr val="000099"/>
                </a:solidFill>
                <a:cs typeface="Times New Roman"/>
              </a:rPr>
              <a:t>2 * Intel Xeon W series, up to 38 core 76 thread per core.</a:t>
            </a:r>
            <a:endParaRPr lang="en-US" altLang="zh-TW" sz="1600">
              <a:solidFill>
                <a:srgbClr val="000099"/>
              </a:solidFill>
              <a:cs typeface="Times New Roman"/>
            </a:endParaRPr>
          </a:p>
          <a:p>
            <a:pPr lvl="2"/>
            <a:r>
              <a:rPr lang="en-US" altLang="zh-TW" sz="1600" b="1">
                <a:solidFill>
                  <a:srgbClr val="000099"/>
                </a:solidFill>
                <a:cs typeface="Times New Roman"/>
              </a:rPr>
              <a:t>24 x 2.5" Gen4 </a:t>
            </a:r>
            <a:r>
              <a:rPr lang="en-US" altLang="zh-TW" sz="1600" b="1" err="1">
                <a:solidFill>
                  <a:srgbClr val="000099"/>
                </a:solidFill>
                <a:cs typeface="Times New Roman"/>
              </a:rPr>
              <a:t>NVMe</a:t>
            </a:r>
            <a:r>
              <a:rPr lang="en-US" altLang="zh-TW" sz="1600" b="1">
                <a:solidFill>
                  <a:srgbClr val="000099"/>
                </a:solidFill>
                <a:cs typeface="Times New Roman"/>
              </a:rPr>
              <a:t> hot-swappable SSD bays</a:t>
            </a:r>
          </a:p>
          <a:p>
            <a:pPr lvl="2"/>
            <a:r>
              <a:rPr lang="en-US" altLang="zh-TW" sz="1600" b="1">
                <a:solidFill>
                  <a:srgbClr val="000099"/>
                </a:solidFill>
                <a:cs typeface="Times New Roman"/>
              </a:rPr>
              <a:t>Large Data throughput</a:t>
            </a:r>
          </a:p>
          <a:p>
            <a:pPr lvl="2"/>
            <a:r>
              <a:rPr lang="en-US" altLang="zh-TW" sz="1600" b="1">
                <a:solidFill>
                  <a:srgbClr val="000099"/>
                </a:solidFill>
                <a:cs typeface="Times New Roman"/>
              </a:rPr>
              <a:t>Use OCP 3.0 high speed network adapter, such as E810-XXVDA2</a:t>
            </a:r>
          </a:p>
          <a:p>
            <a:pPr lvl="2"/>
            <a:r>
              <a:rPr lang="en-US" altLang="zh-TW" sz="1600" b="1">
                <a:solidFill>
                  <a:srgbClr val="000099"/>
                </a:solidFill>
                <a:cs typeface="Times New Roman"/>
              </a:rPr>
              <a:t>Or PCIE 3.0 </a:t>
            </a:r>
            <a:r>
              <a:rPr lang="en-US" sz="1600" b="1">
                <a:solidFill>
                  <a:srgbClr val="000099"/>
                </a:solidFill>
                <a:ea typeface="+mn-lt"/>
                <a:cs typeface="+mn-lt"/>
              </a:rPr>
              <a:t>high speed network adapter, such as X710-DA4</a:t>
            </a:r>
            <a:endParaRPr lang="en-US" altLang="zh-TW" sz="1600">
              <a:ea typeface="新細明體"/>
              <a:cs typeface="+mn-lt"/>
            </a:endParaRPr>
          </a:p>
          <a:p>
            <a:r>
              <a:rPr lang="en-US" altLang="zh-TW">
                <a:cs typeface="Times New Roman"/>
              </a:rPr>
              <a:t>Data Server</a:t>
            </a:r>
            <a:endParaRPr lang="en-US" altLang="zh-TW" sz="4000" b="1">
              <a:solidFill>
                <a:srgbClr val="000099"/>
              </a:solidFill>
              <a:cs typeface="Times New Roman"/>
            </a:endParaRPr>
          </a:p>
          <a:p>
            <a:pPr marL="594995" lvl="1" indent="-252095"/>
            <a:r>
              <a:rPr lang="en-US" altLang="zh-TW" b="1">
                <a:solidFill>
                  <a:srgbClr val="000099"/>
                </a:solidFill>
                <a:cs typeface="Times New Roman"/>
              </a:rPr>
              <a:t>Gigabyte </a:t>
            </a:r>
            <a:r>
              <a:rPr lang="en-US" b="1">
                <a:ea typeface="+mn-lt"/>
                <a:cs typeface="+mn-lt"/>
              </a:rPr>
              <a:t>S452-Z30 </a:t>
            </a:r>
            <a:r>
              <a:rPr lang="en-US" b="1">
                <a:solidFill>
                  <a:srgbClr val="000099"/>
                </a:solidFill>
                <a:ea typeface="+mn-lt"/>
                <a:cs typeface="+mn-lt"/>
              </a:rPr>
              <a:t>Server</a:t>
            </a:r>
            <a:endParaRPr lang="en-US" altLang="zh-TW" b="1">
              <a:solidFill>
                <a:srgbClr val="000099"/>
              </a:solidFill>
              <a:cs typeface="Times New Roman"/>
            </a:endParaRPr>
          </a:p>
          <a:p>
            <a:pPr lvl="2"/>
            <a:r>
              <a:rPr lang="en-US" altLang="zh-TW" sz="1600" b="1">
                <a:solidFill>
                  <a:srgbClr val="000099"/>
                </a:solidFill>
                <a:cs typeface="Times New Roman"/>
              </a:rPr>
              <a:t>Single AMD EPYC™ 7003 series processor family, 64 core 128 thread per core.</a:t>
            </a:r>
          </a:p>
          <a:p>
            <a:pPr lvl="2"/>
            <a:r>
              <a:rPr lang="en-US" altLang="zh-TW" sz="1600" b="1">
                <a:solidFill>
                  <a:srgbClr val="000099"/>
                </a:solidFill>
                <a:cs typeface="Times New Roman"/>
              </a:rPr>
              <a:t>36 x 3.5" SATA/SAS hot-swap HDD/ SSD bays</a:t>
            </a:r>
          </a:p>
          <a:p>
            <a:pPr marL="594995" lvl="1" indent="-252095"/>
            <a:r>
              <a:rPr lang="en-US" altLang="zh-TW" b="1">
                <a:solidFill>
                  <a:srgbClr val="000099"/>
                </a:solidFill>
                <a:cs typeface="Times New Roman"/>
              </a:rPr>
              <a:t>Hadoop system</a:t>
            </a:r>
            <a:endParaRPr lang="en-US" altLang="zh-TW" sz="3600" b="1">
              <a:solidFill>
                <a:srgbClr val="000099"/>
              </a:solidFill>
              <a:cs typeface="Times New Roman"/>
            </a:endParaRPr>
          </a:p>
          <a:p>
            <a:pPr lvl="2"/>
            <a:r>
              <a:rPr lang="en-US" altLang="zh-TW" sz="1600" b="1">
                <a:solidFill>
                  <a:srgbClr val="000099"/>
                </a:solidFill>
                <a:cs typeface="Times New Roman"/>
              </a:rPr>
              <a:t>Large Data storage</a:t>
            </a:r>
            <a:endParaRPr lang="en-US" altLang="zh-TW" sz="600" b="1">
              <a:solidFill>
                <a:srgbClr val="000099"/>
              </a:solidFill>
              <a:cs typeface="Times New Roman"/>
            </a:endParaRPr>
          </a:p>
          <a:p>
            <a:pPr marL="342900" lvl="1" indent="0">
              <a:buNone/>
            </a:pPr>
            <a:endParaRPr lang="en-US" altLang="zh-TW" sz="3600" b="1">
              <a:solidFill>
                <a:srgbClr val="000099"/>
              </a:solidFill>
              <a:cs typeface="Times New Roman"/>
            </a:endParaRPr>
          </a:p>
          <a:p>
            <a:pPr lvl="2"/>
            <a:endParaRPr lang="en-US" altLang="zh-TW" sz="1600" b="1">
              <a:solidFill>
                <a:srgbClr val="000099"/>
              </a:solidFill>
              <a:cs typeface="Times New Roman"/>
            </a:endParaRPr>
          </a:p>
          <a:p>
            <a:pPr marL="594995" lvl="1" indent="-252095"/>
            <a:endParaRPr lang="en-US" altLang="zh-TW" b="1">
              <a:solidFill>
                <a:srgbClr val="000099"/>
              </a:solidFill>
              <a:cs typeface="Times New Roman"/>
            </a:endParaRPr>
          </a:p>
          <a:p>
            <a:pPr marL="594995" lvl="1" indent="-252095"/>
            <a:endParaRPr lang="en-US" altLang="zh-TW" b="1">
              <a:solidFill>
                <a:srgbClr val="000099"/>
              </a:solidFill>
              <a:cs typeface="Times New Roman"/>
            </a:endParaRPr>
          </a:p>
          <a:p>
            <a:pPr lvl="2"/>
            <a:endParaRPr lang="en-US" altLang="zh-TW" sz="1600" b="1">
              <a:solidFill>
                <a:srgbClr val="000099"/>
              </a:solidFill>
              <a:cs typeface="Times New Roman"/>
            </a:endParaRPr>
          </a:p>
        </p:txBody>
      </p:sp>
      <p:pic>
        <p:nvPicPr>
          <p:cNvPr id="4" name="圖片 4" descr="一張含有 電子用品 的圖片&#10;&#10;自動產生的描述">
            <a:extLst>
              <a:ext uri="{FF2B5EF4-FFF2-40B4-BE49-F238E27FC236}">
                <a16:creationId xmlns:a16="http://schemas.microsoft.com/office/drawing/2014/main" id="{9B81AFF4-41EE-90D2-9E43-17D0FB98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937" y="488892"/>
            <a:ext cx="2743200" cy="1255259"/>
          </a:xfrm>
          <a:prstGeom prst="rect">
            <a:avLst/>
          </a:prstGeom>
        </p:spPr>
      </p:pic>
      <p:pic>
        <p:nvPicPr>
          <p:cNvPr id="5" name="圖片 5" descr="一張含有 電腦 的圖片&#10;&#10;自動產生的描述">
            <a:extLst>
              <a:ext uri="{FF2B5EF4-FFF2-40B4-BE49-F238E27FC236}">
                <a16:creationId xmlns:a16="http://schemas.microsoft.com/office/drawing/2014/main" id="{1379EA81-5527-F758-209E-97922966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331" y="5364398"/>
            <a:ext cx="2743200" cy="14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17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C40F7-FF1C-1685-C006-5F42D4AA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TW" sz="2800"/>
              <a:t>System and structure</a:t>
            </a:r>
            <a:br>
              <a:rPr lang="en-US" altLang="zh-TW" sz="2800"/>
            </a:br>
            <a:r>
              <a:rPr lang="en-US" altLang="zh-TW" sz="2800"/>
              <a:t>Laundry Cloud</a:t>
            </a:r>
            <a:endParaRPr lang="zh-TW" sz="2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82D217-F294-043E-422B-6F98A50E32B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4213" y="1700215"/>
            <a:ext cx="3810000" cy="4548187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zh-TW" altLang="en-US"/>
              <a:t>AI Server</a:t>
            </a:r>
          </a:p>
          <a:p>
            <a:pPr marL="594995" lvl="1" indent="-252095">
              <a:lnSpc>
                <a:spcPct val="90000"/>
              </a:lnSpc>
            </a:pPr>
            <a:r>
              <a:rPr lang="zh-TW" altLang="en-US" sz="2400" b="1">
                <a:solidFill>
                  <a:srgbClr val="000099"/>
                </a:solidFill>
              </a:rPr>
              <a:t>NVIDIA DGX STATION A100</a:t>
            </a:r>
          </a:p>
          <a:p>
            <a:pPr lvl="2">
              <a:lnSpc>
                <a:spcPct val="90000"/>
              </a:lnSpc>
            </a:pPr>
            <a:r>
              <a:rPr lang="zh-TW" altLang="en-US" sz="2400" b="1">
                <a:solidFill>
                  <a:srgbClr val="000099"/>
                </a:solidFill>
              </a:rPr>
              <a:t> AMD 7742, 64 cores</a:t>
            </a:r>
          </a:p>
          <a:p>
            <a:pPr lvl="2">
              <a:lnSpc>
                <a:spcPct val="90000"/>
              </a:lnSpc>
            </a:pPr>
            <a:r>
              <a:rPr lang="zh-TW" altLang="en-US" sz="2400" b="1">
                <a:solidFill>
                  <a:srgbClr val="000099"/>
                </a:solidFill>
              </a:rPr>
              <a:t> 512 GB Main Memory</a:t>
            </a:r>
          </a:p>
          <a:p>
            <a:pPr lvl="2">
              <a:lnSpc>
                <a:spcPct val="90000"/>
              </a:lnSpc>
            </a:pPr>
            <a:r>
              <a:rPr lang="zh-TW" altLang="en-US" sz="2400" b="1">
                <a:solidFill>
                  <a:srgbClr val="000099"/>
                </a:solidFill>
              </a:rPr>
              <a:t> 4 * NVIDIA A100 80GB GPU </a:t>
            </a:r>
          </a:p>
          <a:p>
            <a:pPr lvl="2">
              <a:lnSpc>
                <a:spcPct val="90000"/>
              </a:lnSpc>
            </a:pPr>
            <a:r>
              <a:rPr lang="zh-TW" altLang="en-US" sz="2400" b="1">
                <a:solidFill>
                  <a:srgbClr val="000099"/>
                </a:solidFill>
              </a:rPr>
              <a:t> Total 320 GB GPU Memory</a:t>
            </a:r>
          </a:p>
          <a:p>
            <a:pPr lvl="2">
              <a:lnSpc>
                <a:spcPct val="90000"/>
              </a:lnSpc>
            </a:pPr>
            <a:r>
              <a:rPr lang="zh-TW" altLang="en-US" sz="2400" b="1">
                <a:solidFill>
                  <a:srgbClr val="000099"/>
                </a:solidFill>
              </a:rPr>
              <a:t> 2.5 peta Flops AI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7236ED9-CB5F-C325-546C-195DD4957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3" y="2181919"/>
            <a:ext cx="3810000" cy="35847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4639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CC713-E485-90B9-737B-FB6BC8AC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000">
                <a:cs typeface="Times New Roman"/>
              </a:rPr>
              <a:t>Scenario -</a:t>
            </a:r>
            <a:br>
              <a:rPr lang="zh-TW" altLang="en-US" sz="2800">
                <a:cs typeface="Times New Roman"/>
              </a:rPr>
            </a:br>
            <a:r>
              <a:rPr lang="zh-TW" altLang="en-US" sz="2800">
                <a:cs typeface="Times New Roman"/>
              </a:rPr>
              <a:t>reservation</a:t>
            </a:r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C4FD4272-3499-0C91-25A7-2C183F7A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95" y="2108285"/>
            <a:ext cx="604917" cy="1137684"/>
          </a:xfrm>
          <a:prstGeom prst="rect">
            <a:avLst/>
          </a:prstGeom>
        </p:spPr>
      </p:pic>
      <p:pic>
        <p:nvPicPr>
          <p:cNvPr id="25" name="圖片 4">
            <a:extLst>
              <a:ext uri="{FF2B5EF4-FFF2-40B4-BE49-F238E27FC236}">
                <a16:creationId xmlns:a16="http://schemas.microsoft.com/office/drawing/2014/main" id="{D9B91440-748D-6A4E-77A9-3D363683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216" y="4001993"/>
            <a:ext cx="1057386" cy="1057386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6FE91C0F-EDDB-6E32-88F9-F5D0D44B97FF}"/>
              </a:ext>
            </a:extLst>
          </p:cNvPr>
          <p:cNvSpPr txBox="1"/>
          <p:nvPr/>
        </p:nvSpPr>
        <p:spPr>
          <a:xfrm>
            <a:off x="3959003" y="4929530"/>
            <a:ext cx="8369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dirty="0">
                <a:solidFill>
                  <a:srgbClr val="0E1A1E"/>
                </a:solidFill>
              </a:rPr>
              <a:t>Server</a:t>
            </a:r>
            <a:endParaRPr lang="zh-TW" altLang="en-US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E7644DBA-48ED-6EFC-7AE3-C3548E3C0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64" y="2018433"/>
            <a:ext cx="1105055" cy="1226011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689F33-BB5E-BE14-DF82-660A79A810D8}"/>
              </a:ext>
            </a:extLst>
          </p:cNvPr>
          <p:cNvSpPr txBox="1"/>
          <p:nvPr/>
        </p:nvSpPr>
        <p:spPr>
          <a:xfrm>
            <a:off x="921996" y="3162426"/>
            <a:ext cx="6318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>
                <a:solidFill>
                  <a:srgbClr val="0E1A1E"/>
                </a:solidFill>
              </a:rPr>
              <a:t>user</a:t>
            </a:r>
            <a:endParaRPr lang="zh-TW" altLang="en-US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2F047DCC-CB66-6B6B-522B-0474ADD4A511}"/>
              </a:ext>
            </a:extLst>
          </p:cNvPr>
          <p:cNvCxnSpPr/>
          <p:nvPr/>
        </p:nvCxnSpPr>
        <p:spPr>
          <a:xfrm>
            <a:off x="1722425" y="2713810"/>
            <a:ext cx="2068791" cy="16358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08A07A9-31DB-EBB5-B1C4-B1434BDD1121}"/>
              </a:ext>
            </a:extLst>
          </p:cNvPr>
          <p:cNvCxnSpPr>
            <a:cxnSpLocks/>
          </p:cNvCxnSpPr>
          <p:nvPr/>
        </p:nvCxnSpPr>
        <p:spPr>
          <a:xfrm flipH="1" flipV="1">
            <a:off x="1599477" y="2937995"/>
            <a:ext cx="2014825" cy="159269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1576F64A-CCF5-40C6-9CC8-BE3BCCC6F051}"/>
              </a:ext>
            </a:extLst>
          </p:cNvPr>
          <p:cNvSpPr txBox="1"/>
          <p:nvPr/>
        </p:nvSpPr>
        <p:spPr>
          <a:xfrm rot="2360451">
            <a:off x="1872394" y="3752198"/>
            <a:ext cx="159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recommend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950D1D1-25B2-4914-B5CC-A3A92DA12AF2}"/>
              </a:ext>
            </a:extLst>
          </p:cNvPr>
          <p:cNvCxnSpPr>
            <a:cxnSpLocks/>
          </p:cNvCxnSpPr>
          <p:nvPr/>
        </p:nvCxnSpPr>
        <p:spPr>
          <a:xfrm flipH="1">
            <a:off x="4971550" y="3244444"/>
            <a:ext cx="2318250" cy="121325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內容版面配置區 4">
            <a:extLst>
              <a:ext uri="{FF2B5EF4-FFF2-40B4-BE49-F238E27FC236}">
                <a16:creationId xmlns:a16="http://schemas.microsoft.com/office/drawing/2014/main" id="{F481631D-4545-49A9-B3E6-9450C4A49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7385943" y="2018433"/>
            <a:ext cx="849162" cy="114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8C5A320-8A89-4854-857C-C8134105EA6B}"/>
              </a:ext>
            </a:extLst>
          </p:cNvPr>
          <p:cNvSpPr txBox="1"/>
          <p:nvPr/>
        </p:nvSpPr>
        <p:spPr>
          <a:xfrm rot="19860715">
            <a:off x="5238007" y="3489741"/>
            <a:ext cx="17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Machine status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DC5F5813-EC8F-47CF-9675-D2DF155A3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4795" y="1268349"/>
            <a:ext cx="1206755" cy="1268041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9D5F72E-792E-42DA-9F3F-AA286B47273B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319909" y="2625100"/>
            <a:ext cx="40991" cy="1376893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34E811F-0C25-43E8-A296-D65EA8EB6E74}"/>
              </a:ext>
            </a:extLst>
          </p:cNvPr>
          <p:cNvSpPr txBox="1"/>
          <p:nvPr/>
        </p:nvSpPr>
        <p:spPr>
          <a:xfrm>
            <a:off x="4340404" y="2683588"/>
            <a:ext cx="11657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400" dirty="0">
                <a:ea typeface="+mn-lt"/>
                <a:cs typeface="+mn-lt"/>
              </a:rPr>
              <a:t>the amount of clothes</a:t>
            </a:r>
            <a:endParaRPr lang="zh-TW" altLang="en-US" sz="14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D0BCD1F8-359B-4064-9740-7A79786556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50" y="5842579"/>
            <a:ext cx="767640" cy="767640"/>
          </a:xfrm>
          <a:prstGeom prst="rect">
            <a:avLst/>
          </a:prstGeom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28E0BCE-CFE7-4229-8F39-F6F582795EF3}"/>
              </a:ext>
            </a:extLst>
          </p:cNvPr>
          <p:cNvCxnSpPr>
            <a:stCxn id="38" idx="0"/>
            <a:endCxn id="26" idx="2"/>
          </p:cNvCxnSpPr>
          <p:nvPr/>
        </p:nvCxnSpPr>
        <p:spPr>
          <a:xfrm flipV="1">
            <a:off x="4377470" y="5298862"/>
            <a:ext cx="0" cy="54371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0931271-97DD-4BBD-84C3-B4982DBF1E5F}"/>
              </a:ext>
            </a:extLst>
          </p:cNvPr>
          <p:cNvSpPr txBox="1"/>
          <p:nvPr/>
        </p:nvSpPr>
        <p:spPr>
          <a:xfrm>
            <a:off x="4470400" y="5397974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weather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8027029-60C6-4FCF-A519-C6D7183F1238}"/>
              </a:ext>
            </a:extLst>
          </p:cNvPr>
          <p:cNvSpPr txBox="1"/>
          <p:nvPr/>
        </p:nvSpPr>
        <p:spPr>
          <a:xfrm rot="2345835">
            <a:off x="2400273" y="3386119"/>
            <a:ext cx="13811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reserve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C27B680B-CCFA-46FE-BD1E-9F5AD060B6AC}"/>
              </a:ext>
            </a:extLst>
          </p:cNvPr>
          <p:cNvCxnSpPr>
            <a:cxnSpLocks/>
          </p:cNvCxnSpPr>
          <p:nvPr/>
        </p:nvCxnSpPr>
        <p:spPr>
          <a:xfrm flipV="1">
            <a:off x="5067254" y="3398939"/>
            <a:ext cx="2345494" cy="1229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F9B41053-08E4-4909-BC79-AD5596FC02B6}"/>
              </a:ext>
            </a:extLst>
          </p:cNvPr>
          <p:cNvSpPr txBox="1"/>
          <p:nvPr/>
        </p:nvSpPr>
        <p:spPr>
          <a:xfrm rot="19865466">
            <a:off x="5498395" y="3767952"/>
            <a:ext cx="2218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reserve machine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85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CC713-E485-90B9-737B-FB6BC8AC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000" dirty="0">
                <a:cs typeface="Times New Roman"/>
              </a:rPr>
              <a:t>Scenario -</a:t>
            </a:r>
            <a:br>
              <a:rPr lang="zh-TW" altLang="en-US" sz="2800" dirty="0">
                <a:cs typeface="Times New Roman"/>
              </a:rPr>
            </a:br>
            <a:r>
              <a:rPr lang="en-US" altLang="zh-TW" sz="2800" dirty="0">
                <a:cs typeface="Times New Roman"/>
              </a:rPr>
              <a:t>washing processing</a:t>
            </a:r>
            <a:endParaRPr lang="zh-TW" altLang="en-US" sz="2800" dirty="0">
              <a:cs typeface="Times New Roman"/>
            </a:endParaRPr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C4FD4272-3499-0C91-25A7-2C183F7AE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73" y="1547732"/>
            <a:ext cx="470272" cy="884454"/>
          </a:xfrm>
          <a:prstGeom prst="rect">
            <a:avLst/>
          </a:prstGeom>
        </p:spPr>
      </p:pic>
      <p:pic>
        <p:nvPicPr>
          <p:cNvPr id="25" name="圖片 4">
            <a:extLst>
              <a:ext uri="{FF2B5EF4-FFF2-40B4-BE49-F238E27FC236}">
                <a16:creationId xmlns:a16="http://schemas.microsoft.com/office/drawing/2014/main" id="{D9B91440-748D-6A4E-77A9-3D363683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287" y="1588191"/>
            <a:ext cx="841764" cy="841764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6FE91C0F-EDDB-6E32-88F9-F5D0D44B97FF}"/>
              </a:ext>
            </a:extLst>
          </p:cNvPr>
          <p:cNvSpPr txBox="1"/>
          <p:nvPr/>
        </p:nvSpPr>
        <p:spPr>
          <a:xfrm>
            <a:off x="2365227" y="2342482"/>
            <a:ext cx="6662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1400" dirty="0">
                <a:solidFill>
                  <a:srgbClr val="0E1A1E"/>
                </a:solidFill>
              </a:rPr>
              <a:t>Server</a:t>
            </a:r>
            <a:endParaRPr lang="zh-TW" altLang="en-US" sz="1400" dirty="0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E7644DBA-48ED-6EFC-7AE3-C3548E3C0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966" y="1446007"/>
            <a:ext cx="1105055" cy="1226011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6B689F33-BB5E-BE14-DF82-660A79A810D8}"/>
              </a:ext>
            </a:extLst>
          </p:cNvPr>
          <p:cNvSpPr txBox="1"/>
          <p:nvPr/>
        </p:nvSpPr>
        <p:spPr>
          <a:xfrm>
            <a:off x="663254" y="2290399"/>
            <a:ext cx="5888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dirty="0">
                <a:solidFill>
                  <a:srgbClr val="0E1A1E"/>
                </a:solidFill>
              </a:rPr>
              <a:t>user</a:t>
            </a:r>
            <a:endParaRPr lang="zh-TW" altLang="en-US" dirty="0"/>
          </a:p>
        </p:txBody>
      </p:sp>
      <p:pic>
        <p:nvPicPr>
          <p:cNvPr id="27" name="內容版面配置區 4">
            <a:extLst>
              <a:ext uri="{FF2B5EF4-FFF2-40B4-BE49-F238E27FC236}">
                <a16:creationId xmlns:a16="http://schemas.microsoft.com/office/drawing/2014/main" id="{F481631D-4545-49A9-B3E6-9450C4A49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160545" y="1446007"/>
            <a:ext cx="849162" cy="114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061602C6-7CBD-4D38-9D54-E3C92EA3A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86" y="1597951"/>
            <a:ext cx="744531" cy="74453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808511A4-1B9E-4D48-B45F-2CB7BF4DF9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324" y="1855184"/>
            <a:ext cx="226269" cy="226269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4116175-1F38-4A46-85C7-A8248AE0AB8E}"/>
              </a:ext>
            </a:extLst>
          </p:cNvPr>
          <p:cNvCxnSpPr>
            <a:cxnSpLocks/>
          </p:cNvCxnSpPr>
          <p:nvPr/>
        </p:nvCxnSpPr>
        <p:spPr>
          <a:xfrm flipH="1">
            <a:off x="5256914" y="4073456"/>
            <a:ext cx="21595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736C998-84A1-4262-A15C-20F29A5DC33C}"/>
              </a:ext>
            </a:extLst>
          </p:cNvPr>
          <p:cNvSpPr txBox="1"/>
          <p:nvPr/>
        </p:nvSpPr>
        <p:spPr>
          <a:xfrm>
            <a:off x="5706501" y="3754432"/>
            <a:ext cx="1573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RFID identify</a:t>
            </a:r>
            <a:endParaRPr lang="zh-TW" altLang="en-US" sz="1400" dirty="0"/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30E399F-B929-4442-84E6-D186FDC8B5E0}"/>
              </a:ext>
            </a:extLst>
          </p:cNvPr>
          <p:cNvCxnSpPr>
            <a:cxnSpLocks/>
          </p:cNvCxnSpPr>
          <p:nvPr/>
        </p:nvCxnSpPr>
        <p:spPr>
          <a:xfrm>
            <a:off x="5230053" y="2731245"/>
            <a:ext cx="53147" cy="338723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6D625F4A-5215-4AA8-A8D4-CED57B161504}"/>
              </a:ext>
            </a:extLst>
          </p:cNvPr>
          <p:cNvCxnSpPr>
            <a:cxnSpLocks/>
          </p:cNvCxnSpPr>
          <p:nvPr/>
        </p:nvCxnSpPr>
        <p:spPr>
          <a:xfrm>
            <a:off x="7416480" y="2711503"/>
            <a:ext cx="53147" cy="338723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2D5D0AA7-03F0-4194-927B-47347C4A9097}"/>
              </a:ext>
            </a:extLst>
          </p:cNvPr>
          <p:cNvCxnSpPr/>
          <p:nvPr/>
        </p:nvCxnSpPr>
        <p:spPr>
          <a:xfrm flipH="1">
            <a:off x="2775892" y="4930706"/>
            <a:ext cx="2507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B8CAB6D-AAEB-4D2E-952A-4B4A745ADE57}"/>
              </a:ext>
            </a:extLst>
          </p:cNvPr>
          <p:cNvSpPr txBox="1"/>
          <p:nvPr/>
        </p:nvSpPr>
        <p:spPr>
          <a:xfrm>
            <a:off x="3478562" y="4624051"/>
            <a:ext cx="143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complete</a:t>
            </a:r>
            <a:endParaRPr lang="zh-TW" altLang="en-US" sz="1400" dirty="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F2D3412-AF6B-48FC-B64C-8E74827024EF}"/>
              </a:ext>
            </a:extLst>
          </p:cNvPr>
          <p:cNvCxnSpPr>
            <a:cxnSpLocks/>
          </p:cNvCxnSpPr>
          <p:nvPr/>
        </p:nvCxnSpPr>
        <p:spPr>
          <a:xfrm>
            <a:off x="2722458" y="2749731"/>
            <a:ext cx="53147" cy="338723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E378628-8D8D-4057-A075-D5E4269BFCF1}"/>
              </a:ext>
            </a:extLst>
          </p:cNvPr>
          <p:cNvCxnSpPr>
            <a:cxnSpLocks/>
          </p:cNvCxnSpPr>
          <p:nvPr/>
        </p:nvCxnSpPr>
        <p:spPr>
          <a:xfrm flipH="1">
            <a:off x="942809" y="2749731"/>
            <a:ext cx="197" cy="3387231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12CF55F0-F3B2-43C7-9D61-22CA305F1EA8}"/>
              </a:ext>
            </a:extLst>
          </p:cNvPr>
          <p:cNvSpPr/>
          <p:nvPr/>
        </p:nvSpPr>
        <p:spPr>
          <a:xfrm>
            <a:off x="4537539" y="4320974"/>
            <a:ext cx="1438748" cy="338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Washing/Drying</a:t>
            </a:r>
            <a:endParaRPr lang="zh-TW" altLang="en-US" sz="1400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0EB38A48-48CA-4A38-BE2A-3534363221BB}"/>
              </a:ext>
            </a:extLst>
          </p:cNvPr>
          <p:cNvCxnSpPr/>
          <p:nvPr/>
        </p:nvCxnSpPr>
        <p:spPr>
          <a:xfrm>
            <a:off x="942809" y="3086100"/>
            <a:ext cx="1779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1EA3ED2C-4EEA-4428-889B-64CE846F5C46}"/>
              </a:ext>
            </a:extLst>
          </p:cNvPr>
          <p:cNvCxnSpPr>
            <a:cxnSpLocks/>
          </p:cNvCxnSpPr>
          <p:nvPr/>
        </p:nvCxnSpPr>
        <p:spPr>
          <a:xfrm>
            <a:off x="2744025" y="3581400"/>
            <a:ext cx="2486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A9C9C02-EBA8-453E-9D7B-EA560C37B28E}"/>
              </a:ext>
            </a:extLst>
          </p:cNvPr>
          <p:cNvSpPr txBox="1"/>
          <p:nvPr/>
        </p:nvSpPr>
        <p:spPr>
          <a:xfrm>
            <a:off x="1152921" y="2778574"/>
            <a:ext cx="1572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Washing/Drying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EA0A8A26-71DF-4158-88AA-39368D8E96C1}"/>
              </a:ext>
            </a:extLst>
          </p:cNvPr>
          <p:cNvSpPr txBox="1"/>
          <p:nvPr/>
        </p:nvSpPr>
        <p:spPr>
          <a:xfrm>
            <a:off x="3254138" y="3282393"/>
            <a:ext cx="174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     command</a:t>
            </a: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D20F1B45-EB31-4F44-AAC8-6CE853D60BA2}"/>
              </a:ext>
            </a:extLst>
          </p:cNvPr>
          <p:cNvCxnSpPr/>
          <p:nvPr/>
        </p:nvCxnSpPr>
        <p:spPr>
          <a:xfrm flipH="1">
            <a:off x="942809" y="5340350"/>
            <a:ext cx="1832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F197F0FF-B1C5-433F-BD7D-CD97949A1764}"/>
              </a:ext>
            </a:extLst>
          </p:cNvPr>
          <p:cNvSpPr txBox="1"/>
          <p:nvPr/>
        </p:nvSpPr>
        <p:spPr>
          <a:xfrm>
            <a:off x="1516633" y="5057885"/>
            <a:ext cx="844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notice</a:t>
            </a:r>
            <a:endParaRPr lang="zh-TW" altLang="en-US" sz="1400" dirty="0"/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D35B7876-4EE2-45E5-BDC2-CFAFDF05105D}"/>
              </a:ext>
            </a:extLst>
          </p:cNvPr>
          <p:cNvCxnSpPr>
            <a:cxnSpLocks/>
          </p:cNvCxnSpPr>
          <p:nvPr/>
        </p:nvCxnSpPr>
        <p:spPr>
          <a:xfrm flipV="1">
            <a:off x="942809" y="5800618"/>
            <a:ext cx="4340391" cy="1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5B1B5A55-3CEA-4B6C-BE1C-00AA51B80AF4}"/>
              </a:ext>
            </a:extLst>
          </p:cNvPr>
          <p:cNvSpPr txBox="1"/>
          <p:nvPr/>
        </p:nvSpPr>
        <p:spPr>
          <a:xfrm>
            <a:off x="2495891" y="5505189"/>
            <a:ext cx="2198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Pick up clothes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6004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Introduction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Motivation and application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System and structure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Software and algorithm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Hardware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Application Scenario</a:t>
            </a:r>
          </a:p>
          <a:p>
            <a:r>
              <a:rPr lang="en-US" altLang="ko-KR" sz="2000" dirty="0">
                <a:solidFill>
                  <a:srgbClr val="FF0000"/>
                </a:solidFill>
                <a:cs typeface="Arial" pitchFamily="34" charset="0"/>
              </a:rPr>
              <a:t>Market analysis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Reference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Task partition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002060"/>
              </a:solidFill>
              <a:cs typeface="Arial" pitchFamily="34" charset="0"/>
            </a:endParaRPr>
          </a:p>
          <a:p>
            <a:endParaRPr lang="zh-TW" alt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FF0000"/>
                </a:solidFill>
                <a:cs typeface="Arial" pitchFamily="34" charset="0"/>
              </a:rPr>
              <a:t>Introduction</a:t>
            </a:r>
          </a:p>
          <a:p>
            <a:pPr lvl="1"/>
            <a:r>
              <a:rPr lang="en-US" altLang="ko-KR" sz="1600" dirty="0">
                <a:solidFill>
                  <a:srgbClr val="FF0000"/>
                </a:solidFill>
                <a:cs typeface="Arial" pitchFamily="34" charset="0"/>
              </a:rPr>
              <a:t>Motivation and application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System and structure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Software and algorithm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Hardware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Application Scenario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Market analysis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Reference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Task partition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002060"/>
              </a:solidFill>
              <a:cs typeface="Arial" pitchFamily="34" charset="0"/>
            </a:endParaRPr>
          </a:p>
          <a:p>
            <a:endParaRPr lang="zh-TW" alt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533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AA051-9465-45C2-B72C-95A7DB5B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Market analysis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09EE7D-328F-4949-98C6-245DD38FC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600" b="0" i="0" dirty="0">
                <a:solidFill>
                  <a:srgbClr val="374151"/>
                </a:solidFill>
                <a:effectLst/>
                <a:latin typeface="Söhne"/>
              </a:rPr>
              <a:t>according to statistics from </a:t>
            </a:r>
            <a:r>
              <a:rPr lang="zh-TW" altLang="en-US" sz="1400" i="0" dirty="0">
                <a:solidFill>
                  <a:srgbClr val="343541"/>
                </a:solidFill>
                <a:effectLst/>
                <a:latin typeface="Söhne"/>
              </a:rPr>
              <a:t>財政部不動產資訊平台</a:t>
            </a:r>
            <a:endParaRPr lang="en-US" altLang="zh-TW" sz="160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zh-TW" sz="1600" b="0" i="0" dirty="0">
                <a:solidFill>
                  <a:srgbClr val="374151"/>
                </a:solidFill>
                <a:effectLst/>
                <a:latin typeface="Söhne"/>
              </a:rPr>
              <a:t>Since March 2018, there were 1243 laundromats in Taiwan, and by March 2022, there were 2289 laundromats, 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Söhne"/>
              </a:rPr>
              <a:t>an</a:t>
            </a:r>
            <a:r>
              <a:rPr lang="en-US" altLang="zh-TW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Söhne"/>
              </a:rPr>
              <a:t>increase of 80% over four years</a:t>
            </a:r>
            <a:r>
              <a:rPr lang="en-US" altLang="zh-TW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r>
              <a:rPr lang="en-US" altLang="zh-TW" sz="1600" b="0" i="0" dirty="0">
                <a:solidFill>
                  <a:srgbClr val="374151"/>
                </a:solidFill>
                <a:effectLst/>
                <a:latin typeface="Söhne"/>
              </a:rPr>
              <a:t>In 2020, in Taiwan, the value of 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Söhne"/>
              </a:rPr>
              <a:t>laundry industry </a:t>
            </a:r>
            <a:r>
              <a:rPr lang="en-US" altLang="zh-TW" sz="1600" b="0" i="0" dirty="0">
                <a:solidFill>
                  <a:srgbClr val="374151"/>
                </a:solidFill>
                <a:effectLst/>
                <a:latin typeface="Söhne"/>
              </a:rPr>
              <a:t>is about 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Söhne"/>
              </a:rPr>
              <a:t>TWD 20 billion</a:t>
            </a:r>
          </a:p>
          <a:p>
            <a:pPr lvl="1"/>
            <a:r>
              <a:rPr lang="en-US" altLang="zh-TW" sz="1400" b="0" i="0" dirty="0">
                <a:solidFill>
                  <a:srgbClr val="374151"/>
                </a:solidFill>
                <a:effectLst/>
                <a:latin typeface="Söhne"/>
              </a:rPr>
              <a:t>Including washing machines, commercial washing machines, self-service laundromats, and traditional laundries</a:t>
            </a:r>
            <a:endParaRPr lang="en-US" altLang="zh-TW" sz="18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altLang="zh-TW" sz="1400" dirty="0">
                <a:solidFill>
                  <a:srgbClr val="374151"/>
                </a:solidFill>
                <a:latin typeface="Söhne"/>
              </a:rPr>
              <a:t>Among these, the total value of self-service laundromats is about TWD 10 billion</a:t>
            </a:r>
            <a:endParaRPr lang="zh-TW" altLang="en-US" sz="1400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C62361F8-65C8-BCF6-BD6F-F7D5FDA8E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089" y="3652975"/>
            <a:ext cx="6745598" cy="28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1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AA051-9465-45C2-B72C-95A7DB5B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Market analysis: TA</a:t>
            </a:r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A445941-729C-5FCC-8B27-56CF2AD3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28" y="2793308"/>
            <a:ext cx="1590907" cy="159090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E6D2811-5BC1-19D0-2C72-3BA0A6672AC3}"/>
              </a:ext>
            </a:extLst>
          </p:cNvPr>
          <p:cNvSpPr txBox="1"/>
          <p:nvPr/>
        </p:nvSpPr>
        <p:spPr>
          <a:xfrm>
            <a:off x="606054" y="4635707"/>
            <a:ext cx="21670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Laundry Shop</a:t>
            </a:r>
            <a:endParaRPr lang="zh-TW" altLang="en-US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D94635E-2CDA-79C8-3695-A8B2F6815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46" y="2771127"/>
            <a:ext cx="1590907" cy="15909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C074B18-67E5-82A6-0A2B-0D7D798F5260}"/>
              </a:ext>
            </a:extLst>
          </p:cNvPr>
          <p:cNvSpPr txBox="1"/>
          <p:nvPr/>
        </p:nvSpPr>
        <p:spPr>
          <a:xfrm>
            <a:off x="3355814" y="4635707"/>
            <a:ext cx="21670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Home User</a:t>
            </a:r>
            <a:endParaRPr lang="zh-TW" altLang="en-US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7">
            <a:extLst>
              <a:ext uri="{FF2B5EF4-FFF2-40B4-BE49-F238E27FC236}">
                <a16:creationId xmlns:a16="http://schemas.microsoft.com/office/drawing/2014/main" id="{01FF8D78-2B15-6E1E-F6B9-6CB9D8F2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01" y="2789516"/>
            <a:ext cx="1727201" cy="174214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6CB268-A61B-2F0B-24A2-48DF957A2D46}"/>
              </a:ext>
            </a:extLst>
          </p:cNvPr>
          <p:cNvSpPr txBox="1"/>
          <p:nvPr/>
        </p:nvSpPr>
        <p:spPr>
          <a:xfrm>
            <a:off x="6209578" y="4650648"/>
            <a:ext cx="21670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accent2">
                    <a:lumMod val="10000"/>
                  </a:schemeClr>
                </a:solidFill>
                <a:latin typeface="Microsoft JhengHei"/>
                <a:ea typeface="Microsoft JhengHei"/>
                <a:cs typeface="+mn-lt"/>
              </a:rPr>
              <a:t>School Dormitory</a:t>
            </a:r>
            <a:endParaRPr lang="zh-TW" altLang="en-US" b="1">
              <a:solidFill>
                <a:schemeClr val="accent2">
                  <a:lumMod val="10000"/>
                </a:schemeClr>
              </a:solidFill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354870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D7166F-7642-49F0-90B2-B4CAFA7E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Market analysis: Competitor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B46F89-DE87-4F0C-AEB9-27396B9EF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>
              <a:cs typeface="Times New Roman"/>
            </a:endParaRPr>
          </a:p>
          <a:p>
            <a:pPr marL="594995" lvl="1" indent="-252095"/>
            <a:endParaRPr lang="zh-TW" b="1" dirty="0">
              <a:solidFill>
                <a:srgbClr val="000099"/>
              </a:solidFill>
              <a:ea typeface="+mn-lt"/>
              <a:cs typeface="+mn-lt"/>
            </a:endParaRPr>
          </a:p>
          <a:p>
            <a:pPr marL="594995" lvl="1" indent="-252095"/>
            <a:endParaRPr lang="zh-TW" altLang="en-US" b="1" dirty="0">
              <a:solidFill>
                <a:srgbClr val="000099"/>
              </a:solidFill>
              <a:cs typeface="Times New Roman"/>
            </a:endParaRPr>
          </a:p>
          <a:p>
            <a:pPr marL="594995" lvl="1" indent="-252095"/>
            <a:endParaRPr lang="zh-TW" altLang="en-US" b="1" dirty="0">
              <a:solidFill>
                <a:srgbClr val="000099"/>
              </a:solidFill>
              <a:cs typeface="Times New Roman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60062627-A1AF-9403-C148-41D5967FE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81" y="2637868"/>
            <a:ext cx="2743200" cy="2372112"/>
          </a:xfrm>
          <a:prstGeom prst="rect">
            <a:avLst/>
          </a:prstGeom>
        </p:spPr>
      </p:pic>
      <p:pic>
        <p:nvPicPr>
          <p:cNvPr id="5" name="圖片 5" descr="一張含有 文字, 室內, 天花板 的圖片&#10;&#10;自動產生的描述">
            <a:extLst>
              <a:ext uri="{FF2B5EF4-FFF2-40B4-BE49-F238E27FC236}">
                <a16:creationId xmlns:a16="http://schemas.microsoft.com/office/drawing/2014/main" id="{ECB26A5A-90F8-0B44-8343-5E1DCA46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414" y="1652085"/>
            <a:ext cx="2743200" cy="21412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5077378-BAE1-1732-2E1E-1FB9C750CCE9}"/>
              </a:ext>
            </a:extLst>
          </p:cNvPr>
          <p:cNvSpPr txBox="1"/>
          <p:nvPr/>
        </p:nvSpPr>
        <p:spPr>
          <a:xfrm>
            <a:off x="959968" y="493198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b="1" dirty="0">
                <a:solidFill>
                  <a:srgbClr val="000099"/>
                </a:solidFill>
              </a:rPr>
              <a:t>Fami 自助洗衣 (Family mart)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BAC5D12-6616-2195-B14F-3C1E845095AF}"/>
              </a:ext>
            </a:extLst>
          </p:cNvPr>
          <p:cNvSpPr txBox="1"/>
          <p:nvPr/>
        </p:nvSpPr>
        <p:spPr>
          <a:xfrm>
            <a:off x="4570413" y="38239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b="1" dirty="0">
                <a:solidFill>
                  <a:srgbClr val="000099"/>
                </a:solidFill>
              </a:rPr>
              <a:t>Self-service</a:t>
            </a:r>
            <a:r>
              <a:rPr lang="zh-TW" altLang="en-US" b="1" dirty="0">
                <a:solidFill>
                  <a:srgbClr val="000099"/>
                </a:solidFill>
              </a:rPr>
              <a:t> </a:t>
            </a:r>
            <a:r>
              <a:rPr lang="en-US" altLang="zh-TW" b="1" dirty="0">
                <a:solidFill>
                  <a:srgbClr val="000099"/>
                </a:solidFill>
              </a:rPr>
              <a:t>laundry</a:t>
            </a:r>
            <a:endParaRPr lang="zh-TW" altLang="zh-TW" b="1" dirty="0">
              <a:solidFill>
                <a:srgbClr val="000099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CE7888-0AAA-942B-499D-1D907E3956D5}"/>
              </a:ext>
            </a:extLst>
          </p:cNvPr>
          <p:cNvSpPr txBox="1"/>
          <p:nvPr/>
        </p:nvSpPr>
        <p:spPr>
          <a:xfrm>
            <a:off x="5187102" y="5577030"/>
            <a:ext cx="32695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b="1" dirty="0">
                <a:solidFill>
                  <a:srgbClr val="000099"/>
                </a:solidFill>
              </a:rPr>
              <a:t>IoT</a:t>
            </a:r>
            <a:r>
              <a:rPr lang="zh-TW" altLang="en-US" b="1" dirty="0">
                <a:solidFill>
                  <a:srgbClr val="000099"/>
                </a:solidFill>
              </a:rPr>
              <a:t> </a:t>
            </a:r>
            <a:r>
              <a:rPr lang="en-US" altLang="zh-TW" b="1" dirty="0">
                <a:solidFill>
                  <a:srgbClr val="000099"/>
                </a:solidFill>
              </a:rPr>
              <a:t>home</a:t>
            </a:r>
            <a:r>
              <a:rPr lang="zh-TW" altLang="en-US" b="1" dirty="0">
                <a:solidFill>
                  <a:srgbClr val="000099"/>
                </a:solidFill>
              </a:rPr>
              <a:t> </a:t>
            </a:r>
            <a:r>
              <a:rPr lang="en-US" altLang="zh-TW" b="1" dirty="0">
                <a:solidFill>
                  <a:srgbClr val="000099"/>
                </a:solidFill>
              </a:rPr>
              <a:t>washing</a:t>
            </a:r>
            <a:r>
              <a:rPr lang="zh-TW" altLang="en-US" b="1" dirty="0">
                <a:solidFill>
                  <a:srgbClr val="000099"/>
                </a:solidFill>
              </a:rPr>
              <a:t> </a:t>
            </a:r>
            <a:r>
              <a:rPr lang="en-US" altLang="zh-TW" b="1" dirty="0">
                <a:solidFill>
                  <a:srgbClr val="000099"/>
                </a:solidFill>
              </a:rPr>
              <a:t>machine</a:t>
            </a:r>
            <a:endParaRPr lang="zh-TW" altLang="zh-TW" b="1" dirty="0">
              <a:solidFill>
                <a:srgbClr val="000099"/>
              </a:solidFill>
            </a:endParaRPr>
          </a:p>
          <a:p>
            <a:pPr lvl="0">
              <a:buNone/>
            </a:pPr>
            <a:r>
              <a:rPr lang="zh-TW" altLang="en-US" b="1" dirty="0">
                <a:solidFill>
                  <a:srgbClr val="000099"/>
                </a:solidFill>
              </a:rPr>
              <a:t>(panasonic)</a:t>
            </a:r>
          </a:p>
        </p:txBody>
      </p:sp>
      <p:pic>
        <p:nvPicPr>
          <p:cNvPr id="9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428351DC-E623-47EC-BDF8-3343C7C6D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714" y="4623454"/>
            <a:ext cx="243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21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DAA051-9465-45C2-B72C-95A7DB5B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Market analysis</a:t>
            </a:r>
            <a:endParaRPr lang="zh-TW" altLang="en-US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72FE8C0-593C-B398-E940-9BF720902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70061"/>
              </p:ext>
            </p:extLst>
          </p:nvPr>
        </p:nvGraphicFramePr>
        <p:xfrm>
          <a:off x="502024" y="2207162"/>
          <a:ext cx="8139952" cy="355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94">
                  <a:extLst>
                    <a:ext uri="{9D8B030D-6E8A-4147-A177-3AD203B41FA5}">
                      <a16:colId xmlns:a16="http://schemas.microsoft.com/office/drawing/2014/main" val="3965800881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3400816968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1867953509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1045770055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3054708321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2587970040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2859013715"/>
                    </a:ext>
                  </a:extLst>
                </a:gridCol>
                <a:gridCol w="1017494">
                  <a:extLst>
                    <a:ext uri="{9D8B030D-6E8A-4147-A177-3AD203B41FA5}">
                      <a16:colId xmlns:a16="http://schemas.microsoft.com/office/drawing/2014/main" val="24710843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algn="l" defTabSz="685800" rtl="0" eaLnBrk="1" latinLnBrk="0" hangingPunct="1">
                        <a:buNone/>
                      </a:pPr>
                      <a:endParaRPr lang="zh-TW" altLang="en-US" sz="1100" b="0" i="0" u="none" strike="noStrike" kern="120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685800" rtl="0" eaLnBrk="1" latinLnBrk="0" hangingPunct="1">
                        <a:buNone/>
                      </a:pPr>
                      <a:r>
                        <a:rPr lang="en-US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laundry reminder</a:t>
                      </a:r>
                      <a:endParaRPr lang="zh-TW" altLang="en-US" sz="1100" b="0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685800" rtl="0" eaLnBrk="1" latinLnBrk="0" hangingPunct="1">
                        <a:buNone/>
                      </a:pPr>
                      <a:r>
                        <a:rPr lang="en-US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Automatically</a:t>
                      </a:r>
                      <a:r>
                        <a:rPr lang="zh-TW" altLang="en-US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washing</a:t>
                      </a:r>
                      <a:endParaRPr lang="zh-TW" altLang="en-US" sz="1100" b="0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  <a:p>
                      <a:pPr marL="0" lvl="0" algn="l" defTabSz="685800" rtl="0" eaLnBrk="1" latinLnBrk="0" hangingPunct="1">
                        <a:buNone/>
                      </a:pPr>
                      <a:r>
                        <a:rPr lang="en-US" altLang="zh-TW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(based</a:t>
                      </a:r>
                      <a:r>
                        <a:rPr lang="zh-TW" altLang="en-US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on</a:t>
                      </a:r>
                      <a:r>
                        <a:rPr lang="zh-TW" altLang="en-US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TW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each</a:t>
                      </a:r>
                      <a:r>
                        <a:rPr lang="zh-TW" altLang="en-US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cloth</a:t>
                      </a:r>
                      <a:r>
                        <a:rPr lang="zh-TW" altLang="en-US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 RFID</a:t>
                      </a:r>
                      <a:r>
                        <a:rPr lang="en-US" altLang="zh-TW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)</a:t>
                      </a:r>
                      <a:endParaRPr lang="zh-TW" altLang="en-US" sz="1100" b="0" i="0" u="none" strike="noStrike" kern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  <a:p>
                      <a:pPr marL="0" lvl="0" algn="l" defTabSz="685800" rtl="0" eaLnBrk="1" latinLnBrk="0" hangingPunct="1">
                        <a:buNone/>
                      </a:pPr>
                      <a:endParaRPr lang="zh-TW" altLang="en-US" sz="1100" b="0" i="0" u="none" strike="noStrike" kern="1200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algn="l" defTabSz="685800" rtl="0" eaLnBrk="1" latinLnBrk="0" hangingPunct="1">
                        <a:buNone/>
                      </a:pPr>
                      <a:r>
                        <a:rPr lang="en-US" altLang="zh-TW" sz="1100" b="0" i="0" u="none" strike="noStrike" kern="1200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  <a:ea typeface="+mn-ea"/>
                          <a:cs typeface="+mn-cs"/>
                        </a:rPr>
                        <a:t>Laundry warning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notification </a:t>
                      </a:r>
                      <a:endParaRPr lang="en-US" altLang="zh-TW" sz="1100" b="0" i="0" u="none" strike="noStrike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/>
                      </a:endParaRPr>
                    </a:p>
                    <a:p>
                      <a:pPr lvl="0">
                        <a:buNone/>
                      </a:pPr>
                      <a:r>
                        <a:rPr lang="en-US" alt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(</a:t>
                      </a:r>
                      <a:r>
                        <a:rPr 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the </a:t>
                      </a:r>
                      <a:r>
                        <a:rPr lang="en-US" alt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clothes</a:t>
                      </a:r>
                      <a:r>
                        <a:rPr lang="zh-TW" altLang="en-US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are</a:t>
                      </a:r>
                      <a:r>
                        <a:rPr 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 </a:t>
                      </a:r>
                      <a:r>
                        <a:rPr lang="en-US" alt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sun-dried</a:t>
                      </a:r>
                      <a:r>
                        <a:rPr lang="en-US" alt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)</a:t>
                      </a:r>
                      <a:endParaRPr lang="zh-TW" sz="11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recommend laundry schedule</a:t>
                      </a:r>
                    </a:p>
                    <a:p>
                      <a:pPr lvl="0">
                        <a:buNone/>
                      </a:pPr>
                      <a:r>
                        <a:rPr 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(</a:t>
                      </a:r>
                      <a:r>
                        <a:rPr lang="en-US" alt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based</a:t>
                      </a:r>
                      <a:r>
                        <a:rPr 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 o</a:t>
                      </a:r>
                      <a:r>
                        <a:rPr lang="en-US" alt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n</a:t>
                      </a:r>
                      <a:r>
                        <a:rPr lang="zh-TW" altLang="en-US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 wether)</a:t>
                      </a:r>
                      <a:endParaRPr lang="zh-TW" sz="1100" b="0" i="0" u="none" strike="noStrike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recommend laundry schedule</a:t>
                      </a:r>
                    </a:p>
                    <a:p>
                      <a:pPr lvl="0">
                        <a:buNone/>
                      </a:pPr>
                      <a:r>
                        <a:rPr lang="zh-TW" altLang="en-US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(based on traffic)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TW" sz="1100" b="0" i="0" u="none" strike="noStrike" noProof="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Times New Roman"/>
                        </a:rPr>
                        <a:t>Reserve system</a:t>
                      </a:r>
                      <a:endParaRPr lang="zh-TW" sz="1100" b="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34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zh-TW" sz="1350" b="0" i="0" u="none" strike="noStrike" noProof="0" dirty="0"/>
                        <a:t>Self-service</a:t>
                      </a:r>
                      <a:r>
                        <a:rPr lang="zh-TW" altLang="en-US" sz="1350" b="0" i="0" u="none" strike="noStrike" noProof="0" dirty="0"/>
                        <a:t> </a:t>
                      </a:r>
                      <a:r>
                        <a:rPr lang="en-US" altLang="zh-TW" sz="1350" b="0" i="0" u="none" strike="noStrike" noProof="0" dirty="0"/>
                        <a:t>laundry</a:t>
                      </a:r>
                      <a:endParaRPr 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2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50" b="0" i="0" u="none" strike="noStrike" noProof="0" dirty="0"/>
                        <a:t>IoT</a:t>
                      </a:r>
                      <a:r>
                        <a:rPr lang="zh-TW" altLang="en-US" sz="1350" b="0" i="0" u="none" strike="noStrike" noProof="0" dirty="0"/>
                        <a:t> </a:t>
                      </a:r>
                      <a:r>
                        <a:rPr lang="en-US" altLang="zh-TW" sz="1350" b="0" i="0" u="none" strike="noStrike" noProof="0" dirty="0"/>
                        <a:t>home</a:t>
                      </a:r>
                      <a:r>
                        <a:rPr lang="zh-TW" altLang="en-US" sz="1350" b="0" i="0" u="none" strike="noStrike" noProof="0" dirty="0"/>
                        <a:t> </a:t>
                      </a:r>
                      <a:r>
                        <a:rPr lang="en-US" altLang="zh-TW" sz="1350" b="0" i="0" u="none" strike="noStrike" noProof="0" dirty="0"/>
                        <a:t>washing</a:t>
                      </a:r>
                      <a:r>
                        <a:rPr lang="zh-TW" altLang="en-US" sz="1350" b="0" i="0" u="none" strike="noStrike" noProof="0" dirty="0"/>
                        <a:t> </a:t>
                      </a:r>
                      <a:r>
                        <a:rPr lang="en-US" altLang="zh-TW" sz="1350" b="0" i="0" u="none" strike="noStrike" noProof="0" dirty="0"/>
                        <a:t>machine</a:t>
                      </a:r>
                      <a:endParaRPr lang="zh-TW" dirty="0"/>
                    </a:p>
                    <a:p>
                      <a:pPr lvl="0">
                        <a:buNone/>
                      </a:pPr>
                      <a:r>
                        <a:rPr lang="zh-TW" altLang="en-US" dirty="0"/>
                        <a:t>(panasonic)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292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fami自助洗衣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78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/>
                        <a:t>Smart Laundry</a:t>
                      </a:r>
                    </a:p>
                    <a:p>
                      <a:pPr lvl="0">
                        <a:buNone/>
                      </a:pPr>
                      <a:r>
                        <a:rPr lang="zh-TW" altLang="en-US"/>
                        <a:t>(our)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06902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3D051DB0-8173-150C-4822-B68DCA60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66" y="5251862"/>
            <a:ext cx="312554" cy="304960"/>
          </a:xfrm>
          <a:prstGeom prst="rect">
            <a:avLst/>
          </a:prstGeom>
        </p:spPr>
      </p:pic>
      <p:pic>
        <p:nvPicPr>
          <p:cNvPr id="7" name="圖片 5">
            <a:extLst>
              <a:ext uri="{FF2B5EF4-FFF2-40B4-BE49-F238E27FC236}">
                <a16:creationId xmlns:a16="http://schemas.microsoft.com/office/drawing/2014/main" id="{D01F1E55-EC12-434B-3D98-2CE60E0A5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330" y="5251862"/>
            <a:ext cx="312554" cy="304960"/>
          </a:xfrm>
          <a:prstGeom prst="rect">
            <a:avLst/>
          </a:prstGeom>
        </p:spPr>
      </p:pic>
      <p:pic>
        <p:nvPicPr>
          <p:cNvPr id="8" name="圖片 5">
            <a:extLst>
              <a:ext uri="{FF2B5EF4-FFF2-40B4-BE49-F238E27FC236}">
                <a16:creationId xmlns:a16="http://schemas.microsoft.com/office/drawing/2014/main" id="{7F38EF9D-5E21-204F-5DE3-8ECF720F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858" y="5251862"/>
            <a:ext cx="312554" cy="304960"/>
          </a:xfrm>
          <a:prstGeom prst="rect">
            <a:avLst/>
          </a:prstGeom>
        </p:spPr>
      </p:pic>
      <p:pic>
        <p:nvPicPr>
          <p:cNvPr id="9" name="圖片 5">
            <a:extLst>
              <a:ext uri="{FF2B5EF4-FFF2-40B4-BE49-F238E27FC236}">
                <a16:creationId xmlns:a16="http://schemas.microsoft.com/office/drawing/2014/main" id="{26C758C0-F7F1-55E8-E9F6-74AC5CE7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70" y="5251862"/>
            <a:ext cx="312554" cy="304960"/>
          </a:xfrm>
          <a:prstGeom prst="rect">
            <a:avLst/>
          </a:prstGeom>
        </p:spPr>
      </p:pic>
      <p:pic>
        <p:nvPicPr>
          <p:cNvPr id="12" name="圖片 5">
            <a:extLst>
              <a:ext uri="{FF2B5EF4-FFF2-40B4-BE49-F238E27FC236}">
                <a16:creationId xmlns:a16="http://schemas.microsoft.com/office/drawing/2014/main" id="{ECB891F5-8CAE-E8A2-BCF9-70495B2C2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21" y="5251863"/>
            <a:ext cx="312554" cy="304960"/>
          </a:xfrm>
          <a:prstGeom prst="rect">
            <a:avLst/>
          </a:prstGeom>
        </p:spPr>
      </p:pic>
      <p:pic>
        <p:nvPicPr>
          <p:cNvPr id="13" name="圖片 13">
            <a:extLst>
              <a:ext uri="{FF2B5EF4-FFF2-40B4-BE49-F238E27FC236}">
                <a16:creationId xmlns:a16="http://schemas.microsoft.com/office/drawing/2014/main" id="{91D54FDD-9769-A9A0-7002-86A4521BC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3" y="3234190"/>
            <a:ext cx="312654" cy="31277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043F39-D3AD-A2F5-3DDE-FF9281A5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78" y="3230520"/>
            <a:ext cx="312654" cy="312778"/>
          </a:xfrm>
          <a:prstGeom prst="rect">
            <a:avLst/>
          </a:prstGeom>
        </p:spPr>
      </p:pic>
      <p:pic>
        <p:nvPicPr>
          <p:cNvPr id="15" name="圖片 13">
            <a:extLst>
              <a:ext uri="{FF2B5EF4-FFF2-40B4-BE49-F238E27FC236}">
                <a16:creationId xmlns:a16="http://schemas.microsoft.com/office/drawing/2014/main" id="{772D81F8-260C-2B0E-2A2A-A743A2234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690" y="3233209"/>
            <a:ext cx="312654" cy="312778"/>
          </a:xfrm>
          <a:prstGeom prst="rect">
            <a:avLst/>
          </a:prstGeom>
        </p:spPr>
      </p:pic>
      <p:pic>
        <p:nvPicPr>
          <p:cNvPr id="16" name="圖片 13">
            <a:extLst>
              <a:ext uri="{FF2B5EF4-FFF2-40B4-BE49-F238E27FC236}">
                <a16:creationId xmlns:a16="http://schemas.microsoft.com/office/drawing/2014/main" id="{F612DD78-5C47-869F-66D9-7B0E7F21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2" y="4648663"/>
            <a:ext cx="312654" cy="312778"/>
          </a:xfrm>
          <a:prstGeom prst="rect">
            <a:avLst/>
          </a:prstGeom>
        </p:spPr>
      </p:pic>
      <p:pic>
        <p:nvPicPr>
          <p:cNvPr id="17" name="圖片 13">
            <a:extLst>
              <a:ext uri="{FF2B5EF4-FFF2-40B4-BE49-F238E27FC236}">
                <a16:creationId xmlns:a16="http://schemas.microsoft.com/office/drawing/2014/main" id="{61FACB06-CB46-C09D-FE99-5596588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002" y="3886583"/>
            <a:ext cx="312654" cy="31277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D6EAB01-5717-A37F-D727-C82644FD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78" y="3886584"/>
            <a:ext cx="312654" cy="31277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A5162CF-9D27-7C24-21A8-ADD89082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378" y="4642810"/>
            <a:ext cx="312654" cy="31277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4F5DD37-FCA1-6264-07D4-323BCCCA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564" y="3871394"/>
            <a:ext cx="312654" cy="31277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DE8C9628-3220-2745-6631-32A32EC6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441" y="3213288"/>
            <a:ext cx="312654" cy="31277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B51A973B-B925-106C-B41F-85AB29544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116" y="3225756"/>
            <a:ext cx="312654" cy="31277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693CAE21-4446-6523-E5B1-03B88A89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92" y="3224776"/>
            <a:ext cx="312654" cy="31277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C23C598-3FE1-C794-0177-700729B8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440" y="3856205"/>
            <a:ext cx="312654" cy="312778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BA877E50-04D0-EA0A-EBC9-E00BBA46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157" y="4646051"/>
            <a:ext cx="312654" cy="312778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6642A2D6-38B2-9A7A-B3C2-389992E7E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686" y="4656258"/>
            <a:ext cx="312654" cy="312778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4BE4B8C3-0C7C-2693-BC27-A8F21890C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609" y="5251861"/>
            <a:ext cx="312554" cy="30496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B42588DD-62A7-7E7E-3F7B-628A6E2D9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731" y="5251861"/>
            <a:ext cx="312554" cy="304960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2C63F320-7E0E-FE54-C81F-3F39A4BE4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260" y="3884818"/>
            <a:ext cx="312554" cy="30496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C2C0365E-164C-BF09-75F2-C884FBB1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609" y="4651881"/>
            <a:ext cx="312554" cy="304960"/>
          </a:xfrm>
          <a:prstGeom prst="rect">
            <a:avLst/>
          </a:prstGeom>
        </p:spPr>
      </p:pic>
      <p:pic>
        <p:nvPicPr>
          <p:cNvPr id="36" name="圖片 79">
            <a:extLst>
              <a:ext uri="{FF2B5EF4-FFF2-40B4-BE49-F238E27FC236}">
                <a16:creationId xmlns:a16="http://schemas.microsoft.com/office/drawing/2014/main" id="{66BF8B48-DEED-44E4-B2C1-3CC6382AC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025" y="4660882"/>
            <a:ext cx="323850" cy="31432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1CD4DEBB-3DED-471E-B0EC-2F798A357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590" y="3889927"/>
            <a:ext cx="323850" cy="314325"/>
          </a:xfrm>
          <a:prstGeom prst="rect">
            <a:avLst/>
          </a:prstGeom>
        </p:spPr>
      </p:pic>
      <p:pic>
        <p:nvPicPr>
          <p:cNvPr id="38" name="圖片 79">
            <a:extLst>
              <a:ext uri="{FF2B5EF4-FFF2-40B4-BE49-F238E27FC236}">
                <a16:creationId xmlns:a16="http://schemas.microsoft.com/office/drawing/2014/main" id="{1331A4CE-4D84-49E3-BBFC-3718987BD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418" y="3234539"/>
            <a:ext cx="323850" cy="314325"/>
          </a:xfrm>
          <a:prstGeom prst="rect">
            <a:avLst/>
          </a:prstGeom>
        </p:spPr>
      </p:pic>
      <p:pic>
        <p:nvPicPr>
          <p:cNvPr id="39" name="圖片 13">
            <a:extLst>
              <a:ext uri="{FF2B5EF4-FFF2-40B4-BE49-F238E27FC236}">
                <a16:creationId xmlns:a16="http://schemas.microsoft.com/office/drawing/2014/main" id="{E27D3B95-58E2-485D-B991-A71968DD7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285" y="4629915"/>
            <a:ext cx="312654" cy="312778"/>
          </a:xfrm>
          <a:prstGeom prst="rect">
            <a:avLst/>
          </a:prstGeom>
        </p:spPr>
      </p:pic>
      <p:pic>
        <p:nvPicPr>
          <p:cNvPr id="40" name="圖片 13">
            <a:extLst>
              <a:ext uri="{FF2B5EF4-FFF2-40B4-BE49-F238E27FC236}">
                <a16:creationId xmlns:a16="http://schemas.microsoft.com/office/drawing/2014/main" id="{A674FAD8-C948-498A-9ECD-4D8037433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285" y="3867835"/>
            <a:ext cx="312654" cy="31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33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Introduction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Motivation and application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System and structure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Software and algorithm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Hardware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Application Scenario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Market analysis</a:t>
            </a:r>
          </a:p>
          <a:p>
            <a:r>
              <a:rPr lang="en-US" altLang="ko-KR" sz="2000" dirty="0">
                <a:solidFill>
                  <a:srgbClr val="FF0000"/>
                </a:solidFill>
                <a:cs typeface="Arial" pitchFamily="34" charset="0"/>
              </a:rPr>
              <a:t>Reference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Task partition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002060"/>
              </a:solidFill>
              <a:cs typeface="Arial" pitchFamily="34" charset="0"/>
            </a:endParaRPr>
          </a:p>
          <a:p>
            <a:endParaRPr lang="zh-TW" alt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64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9F895-EB84-B171-1279-0C9706C7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cs typeface="Times New Roman"/>
              </a:rPr>
              <a:t>Reference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33ACCE-8BB4-7632-93B8-4908386E9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344" y="1453080"/>
            <a:ext cx="7772400" cy="4548187"/>
          </a:xfrm>
        </p:spPr>
        <p:txBody>
          <a:bodyPr/>
          <a:lstStyle/>
          <a:p>
            <a:r>
              <a:rPr lang="en-US" b="0">
                <a:ea typeface="+mn-lt"/>
                <a:cs typeface="+mn-lt"/>
              </a:rPr>
              <a:t>https://hadoop.apache.org</a:t>
            </a:r>
            <a:endParaRPr lang="en-US" b="0">
              <a:ea typeface="新細明體"/>
              <a:cs typeface="+mn-lt"/>
            </a:endParaRPr>
          </a:p>
          <a:p>
            <a:r>
              <a:rPr lang="en-US" altLang="zh-TW" b="0">
                <a:ea typeface="+mn-lt"/>
                <a:cs typeface="+mn-lt"/>
                <a:hlinkClick r:id="rId2"/>
              </a:rPr>
              <a:t>https://</a:t>
            </a:r>
            <a:r>
              <a:rPr lang="zh-TW" b="0" dirty="0">
                <a:ea typeface="+mn-lt"/>
                <a:cs typeface="+mn-lt"/>
                <a:hlinkClick r:id="rId2"/>
              </a:rPr>
              <a:t>www.gigabyte.com/tw/Enterprise/Rack-Server/R282-NO0-rev-100</a:t>
            </a:r>
            <a:endParaRPr lang="zh-TW" altLang="en-US" dirty="0">
              <a:ea typeface="新細明體"/>
              <a:cs typeface="+mn-lt"/>
            </a:endParaRPr>
          </a:p>
          <a:p>
            <a:r>
              <a:rPr lang="en-US" altLang="zh-TW" b="0" dirty="0">
                <a:ea typeface="+mn-lt"/>
                <a:cs typeface="+mn-lt"/>
                <a:hlinkClick r:id="rId3"/>
              </a:rPr>
              <a:t>https://www.gigabyte.com/tw/Enterprise/Storage-Server/S452-Z30-rev-A00</a:t>
            </a:r>
            <a:endParaRPr lang="zh-TW" b="0" dirty="0">
              <a:ea typeface="+mn-lt"/>
              <a:cs typeface="+mn-lt"/>
            </a:endParaRPr>
          </a:p>
          <a:p>
            <a:r>
              <a:rPr lang="en-US" b="0" dirty="0">
                <a:ea typeface="+mn-lt"/>
                <a:cs typeface="+mn-lt"/>
                <a:hlinkClick r:id="rId4"/>
              </a:rPr>
              <a:t>https://www.nvidia.com/content/dam/en-zz/zh_tw/Solutions/Data-Center/dgx-a100/NVIDIA-DGX-Station-A100-Datasheet_2020-Nov.pdf</a:t>
            </a:r>
            <a:endParaRPr lang="en-US" altLang="zh-TW" b="0" dirty="0">
              <a:ea typeface="新細明體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TW" b="0" dirty="0">
                <a:ea typeface="+mn-lt"/>
                <a:cs typeface="+mn-lt"/>
                <a:hlinkClick r:id="rId5"/>
              </a:rPr>
              <a:t>https://www.ipro.tw/rfid/rfid-tags/ht-rfid-tags/1431-rw700.html</a:t>
            </a:r>
            <a:endParaRPr lang="zh-TW" altLang="en-US" b="0" dirty="0"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a typeface="新細明體"/>
                <a:cs typeface="+mn-lt"/>
                <a:hlinkClick r:id="rId6"/>
              </a:rPr>
              <a:t>https://www.dafrfidtagsfactory.com/high-temperature-waterproof-fabric-textile-washable-monza-r6-uhf-rfid-laundry-tag_p94.html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597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9F895-EB84-B171-1279-0C9706C7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cs typeface="Times New Roman"/>
              </a:rPr>
              <a:t>Reference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33ACCE-8BB4-7632-93B8-4908386E9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400">
              <a:hlinkClick r:id="rId2"/>
            </a:endParaRPr>
          </a:p>
          <a:p>
            <a:r>
              <a:rPr lang="en-US" sz="1400">
                <a:hlinkClick r:id="rId3"/>
              </a:rPr>
              <a:t>https://reurl.cc/MXQXN3</a:t>
            </a:r>
            <a:endParaRPr lang="en-US" sz="1400"/>
          </a:p>
          <a:p>
            <a:r>
              <a:rPr lang="en-US" sz="1400">
                <a:hlinkClick r:id="rId4"/>
              </a:rPr>
              <a:t>https://www.alldatasheet.com/view.jsp?Searchword=Pic12f675&amp;gclid=CjwKCAiA8OmdBhAgEiwAShr406F1YJ-RJtKPovS709Y8J2pun6hOg49yWC_z5j06KapDv4AHSJU4ChoCWLYQAvD_BwE</a:t>
            </a:r>
            <a:endParaRPr lang="en-US" sz="1400"/>
          </a:p>
          <a:p>
            <a:r>
              <a:rPr lang="en-US" sz="1400">
                <a:hlinkClick r:id="rId5"/>
              </a:rPr>
              <a:t>https://www.taiwaniot.com.tw/product/grove-sunlight-sensor-%E9%99%BD%E5%85%89%E6%84%9F%E6%</a:t>
            </a:r>
            <a:endParaRPr lang="en-US" sz="1400"/>
          </a:p>
          <a:p>
            <a:r>
              <a:rPr lang="en-US" sz="1400"/>
              <a:t>https://www.digikey.tw/en/products/detail/sensirion-ag/SHTC3-TR-2-5KS/8628148 B8%AC%E5%99%A8/</a:t>
            </a:r>
          </a:p>
          <a:p>
            <a:r>
              <a:rPr lang="en-US" sz="1400">
                <a:hlinkClick r:id="rId6"/>
              </a:rPr>
              <a:t>https://www.st.com/en/ecosystems/x-nucleo-nfc03a1.html</a:t>
            </a:r>
            <a:endParaRPr lang="en-US" sz="1400"/>
          </a:p>
          <a:p>
            <a:r>
              <a:rPr lang="en-US" sz="1400">
                <a:hlinkClick r:id="rId7"/>
              </a:rPr>
              <a:t>https://docs.arduino.cc/hardware/uno-rev3</a:t>
            </a:r>
            <a:endParaRPr lang="en-US" sz="1400"/>
          </a:p>
          <a:p>
            <a:r>
              <a:rPr lang="en-US" sz="1400"/>
              <a:t>https://www.raspberrypi.com/products/raspberry-pi-3-model-b-plus/</a:t>
            </a:r>
          </a:p>
        </p:txBody>
      </p:sp>
    </p:spTree>
    <p:extLst>
      <p:ext uri="{BB962C8B-B14F-4D97-AF65-F5344CB8AC3E}">
        <p14:creationId xmlns:p14="http://schemas.microsoft.com/office/powerpoint/2010/main" val="3526027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Introduction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Motivation and application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System and structure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Software and algorithm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Hardware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Application Scenario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Market analysis</a:t>
            </a: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Reference</a:t>
            </a:r>
          </a:p>
          <a:p>
            <a:r>
              <a:rPr lang="en-US" altLang="ko-KR" sz="2000" dirty="0">
                <a:solidFill>
                  <a:srgbClr val="FF0000"/>
                </a:solidFill>
                <a:cs typeface="Arial" pitchFamily="34" charset="0"/>
              </a:rPr>
              <a:t>Task partition</a:t>
            </a:r>
          </a:p>
          <a:p>
            <a:pPr marL="0" indent="0">
              <a:buNone/>
            </a:pPr>
            <a:endParaRPr lang="en-US" altLang="ko-KR" sz="2000" dirty="0">
              <a:solidFill>
                <a:srgbClr val="002060"/>
              </a:solidFill>
              <a:cs typeface="Arial" pitchFamily="34" charset="0"/>
            </a:endParaRPr>
          </a:p>
          <a:p>
            <a:endParaRPr lang="zh-TW" alt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630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00BD43-2F90-4834-A563-6D57B87D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Task Partition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514D1DC-0072-4DBD-B9ED-052110E9F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Introduction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Motivation and application: </a:t>
            </a:r>
            <a:r>
              <a:rPr lang="zh-TW" altLang="en-US" sz="1600" dirty="0">
                <a:solidFill>
                  <a:srgbClr val="002060"/>
                </a:solidFill>
                <a:cs typeface="Arial" pitchFamily="34" charset="0"/>
              </a:rPr>
              <a:t>施冠彰</a:t>
            </a:r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System and structure</a:t>
            </a: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Software</a:t>
            </a:r>
            <a:r>
              <a:rPr lang="en-US" altLang="zh-TW" sz="1600" dirty="0">
                <a:solidFill>
                  <a:srgbClr val="002060"/>
                </a:solidFill>
                <a:cs typeface="Arial" pitchFamily="34" charset="0"/>
              </a:rPr>
              <a:t>:</a:t>
            </a:r>
            <a:r>
              <a:rPr lang="zh-TW" altLang="en-US" sz="1600" dirty="0">
                <a:solidFill>
                  <a:srgbClr val="002060"/>
                </a:solidFill>
                <a:cs typeface="Arial" pitchFamily="34" charset="0"/>
              </a:rPr>
              <a:t> 施冠彰</a:t>
            </a:r>
            <a:endParaRPr lang="en-US" altLang="zh-TW" sz="1600" dirty="0">
              <a:solidFill>
                <a:srgbClr val="002060"/>
              </a:solidFill>
              <a:cs typeface="Arial" pitchFamily="34" charset="0"/>
            </a:endParaRPr>
          </a:p>
          <a:p>
            <a:pPr lvl="1"/>
            <a:r>
              <a:rPr lang="en-US" altLang="zh-TW" sz="1600" dirty="0">
                <a:solidFill>
                  <a:srgbClr val="002060"/>
                </a:solidFill>
                <a:cs typeface="Arial" pitchFamily="34" charset="0"/>
              </a:rPr>
              <a:t>Server: </a:t>
            </a:r>
            <a:r>
              <a:rPr lang="zh-TW" altLang="en-US" sz="1600" dirty="0">
                <a:solidFill>
                  <a:srgbClr val="002060"/>
                </a:solidFill>
                <a:cs typeface="Arial" pitchFamily="34" charset="0"/>
              </a:rPr>
              <a:t>張又仁 </a:t>
            </a:r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Hardware</a:t>
            </a:r>
            <a:r>
              <a:rPr lang="en-US" altLang="zh-TW" sz="1600" dirty="0">
                <a:solidFill>
                  <a:srgbClr val="002060"/>
                </a:solidFill>
                <a:cs typeface="Arial" pitchFamily="34" charset="0"/>
              </a:rPr>
              <a:t>:</a:t>
            </a:r>
            <a:r>
              <a:rPr lang="zh-TW" altLang="en-US" sz="1600" dirty="0">
                <a:solidFill>
                  <a:srgbClr val="002060"/>
                </a:solidFill>
                <a:cs typeface="Arial" pitchFamily="34" charset="0"/>
              </a:rPr>
              <a:t> 黃廉傑、許詠晴</a:t>
            </a:r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pPr lvl="1"/>
            <a:r>
              <a:rPr lang="en-US" altLang="ko-KR" sz="1600" dirty="0">
                <a:solidFill>
                  <a:srgbClr val="002060"/>
                </a:solidFill>
                <a:cs typeface="Arial" pitchFamily="34" charset="0"/>
              </a:rPr>
              <a:t>Application Scenario</a:t>
            </a:r>
            <a:r>
              <a:rPr lang="en-US" altLang="zh-TW" sz="1600" dirty="0">
                <a:solidFill>
                  <a:srgbClr val="002060"/>
                </a:solidFill>
                <a:cs typeface="Arial" pitchFamily="34" charset="0"/>
              </a:rPr>
              <a:t>:</a:t>
            </a:r>
            <a:r>
              <a:rPr lang="zh-TW" altLang="en-US" sz="1600" dirty="0">
                <a:solidFill>
                  <a:srgbClr val="002060"/>
                </a:solidFill>
                <a:cs typeface="Arial" pitchFamily="34" charset="0"/>
              </a:rPr>
              <a:t> </a:t>
            </a:r>
            <a:r>
              <a:rPr lang="en-US" altLang="zh-TW" sz="1600" dirty="0">
                <a:solidFill>
                  <a:srgbClr val="002060"/>
                </a:solidFill>
                <a:cs typeface="Arial" pitchFamily="34" charset="0"/>
              </a:rPr>
              <a:t>all</a:t>
            </a:r>
            <a:endParaRPr lang="en-US" altLang="ko-KR" sz="1600" dirty="0">
              <a:solidFill>
                <a:srgbClr val="002060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rgbClr val="002060"/>
                </a:solidFill>
                <a:cs typeface="Arial" pitchFamily="34" charset="0"/>
              </a:rPr>
              <a:t>Market analysis: all</a:t>
            </a:r>
          </a:p>
          <a:p>
            <a:r>
              <a:rPr lang="en-US" altLang="zh-TW" sz="2000" dirty="0">
                <a:solidFill>
                  <a:srgbClr val="002060"/>
                </a:solidFill>
                <a:cs typeface="Arial" pitchFamily="34" charset="0"/>
              </a:rPr>
              <a:t>Organize report: all</a:t>
            </a:r>
          </a:p>
          <a:p>
            <a:r>
              <a:rPr lang="en-US" altLang="zh-TW" sz="2000" dirty="0">
                <a:solidFill>
                  <a:srgbClr val="002060"/>
                </a:solidFill>
                <a:cs typeface="Arial" pitchFamily="34" charset="0"/>
              </a:rPr>
              <a:t>Presentation: all</a:t>
            </a:r>
          </a:p>
        </p:txBody>
      </p:sp>
    </p:spTree>
    <p:extLst>
      <p:ext uri="{BB962C8B-B14F-4D97-AF65-F5344CB8AC3E}">
        <p14:creationId xmlns:p14="http://schemas.microsoft.com/office/powerpoint/2010/main" val="14905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67ECF-72AC-415E-8E95-ADA77CF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>
                <a:solidFill>
                  <a:srgbClr val="002060"/>
                </a:solidFill>
                <a:cs typeface="Arial" pitchFamily="34" charset="0"/>
              </a:rPr>
              <a:t>Motivation and Application</a:t>
            </a:r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910E2A8-FAB5-0C08-A7B0-AB4EE29858BB}"/>
              </a:ext>
            </a:extLst>
          </p:cNvPr>
          <p:cNvSpPr txBox="1"/>
          <p:nvPr/>
        </p:nvSpPr>
        <p:spPr>
          <a:xfrm>
            <a:off x="282925" y="1933545"/>
            <a:ext cx="6061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How much time do you spend on do the Laundry?</a:t>
            </a:r>
            <a:endParaRPr kumimoji="1" lang="zh-TW" altLang="en-US" sz="1600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4AE2C55F-5FF6-E234-1F0C-3815A6F48A65}"/>
              </a:ext>
            </a:extLst>
          </p:cNvPr>
          <p:cNvSpPr/>
          <p:nvPr/>
        </p:nvSpPr>
        <p:spPr>
          <a:xfrm>
            <a:off x="550783" y="4247600"/>
            <a:ext cx="7741920" cy="522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E68F348-F0C7-1E34-A899-D2670CF572C3}"/>
              </a:ext>
            </a:extLst>
          </p:cNvPr>
          <p:cNvSpPr/>
          <p:nvPr/>
        </p:nvSpPr>
        <p:spPr>
          <a:xfrm>
            <a:off x="476760" y="4151805"/>
            <a:ext cx="252550" cy="252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9FF8C7-DD33-4464-3B44-E3A6FA2C22A1}"/>
              </a:ext>
            </a:extLst>
          </p:cNvPr>
          <p:cNvSpPr txBox="1"/>
          <p:nvPr/>
        </p:nvSpPr>
        <p:spPr>
          <a:xfrm>
            <a:off x="661945" y="4590115"/>
            <a:ext cx="135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0Hr 0Min</a:t>
            </a:r>
            <a:endParaRPr kumimoji="1" lang="zh-TW" altLang="en-US" sz="14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A370E27-4BDC-247C-91B9-526AB0317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536" y="3213463"/>
            <a:ext cx="722811" cy="72281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01E9E63-E306-E5A7-04BC-0CD7A71AA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56" y="3267887"/>
            <a:ext cx="722811" cy="722811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8EE2EF23-C289-739C-D0D8-F5D388C6FD75}"/>
              </a:ext>
            </a:extLst>
          </p:cNvPr>
          <p:cNvSpPr/>
          <p:nvPr/>
        </p:nvSpPr>
        <p:spPr>
          <a:xfrm>
            <a:off x="2885667" y="4155918"/>
            <a:ext cx="252550" cy="252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5C05EC4-E1C3-20C0-58E0-2D09A96F9636}"/>
              </a:ext>
            </a:extLst>
          </p:cNvPr>
          <p:cNvSpPr txBox="1"/>
          <p:nvPr/>
        </p:nvSpPr>
        <p:spPr>
          <a:xfrm>
            <a:off x="2731159" y="4994719"/>
            <a:ext cx="175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Complete washing</a:t>
            </a:r>
          </a:p>
          <a:p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Dry clothes</a:t>
            </a:r>
            <a:endParaRPr kumimoji="1" lang="zh-TW" altLang="en-US" sz="1400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B33A8EF-E77D-7474-3953-BD369366FB2B}"/>
              </a:ext>
            </a:extLst>
          </p:cNvPr>
          <p:cNvSpPr/>
          <p:nvPr/>
        </p:nvSpPr>
        <p:spPr>
          <a:xfrm>
            <a:off x="4921433" y="4174775"/>
            <a:ext cx="252550" cy="252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C11B76-5D18-47A3-B595-C4A6B18A95C7}"/>
              </a:ext>
            </a:extLst>
          </p:cNvPr>
          <p:cNvSpPr txBox="1"/>
          <p:nvPr/>
        </p:nvSpPr>
        <p:spPr>
          <a:xfrm>
            <a:off x="4852365" y="4926624"/>
            <a:ext cx="2056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Complete dry clothes</a:t>
            </a:r>
          </a:p>
          <a:p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Folding clothes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0C01AD-8CA6-F704-CFF5-39476F664B69}"/>
              </a:ext>
            </a:extLst>
          </p:cNvPr>
          <p:cNvSpPr txBox="1"/>
          <p:nvPr/>
        </p:nvSpPr>
        <p:spPr>
          <a:xfrm>
            <a:off x="400556" y="4994382"/>
            <a:ext cx="1612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Take the blanket</a:t>
            </a:r>
          </a:p>
          <a:p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 the washing machine</a:t>
            </a:r>
            <a:endParaRPr kumimoji="1" lang="zh-TW" altLang="en-US" sz="1400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DDADE9-DDFD-014A-8874-2A9A53900121}"/>
              </a:ext>
            </a:extLst>
          </p:cNvPr>
          <p:cNvSpPr txBox="1"/>
          <p:nvPr/>
        </p:nvSpPr>
        <p:spPr>
          <a:xfrm>
            <a:off x="3011941" y="4586456"/>
            <a:ext cx="163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0Hr 50Min</a:t>
            </a:r>
            <a:endParaRPr kumimoji="1" lang="zh-TW" altLang="en-US" sz="14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12ABEBC-B892-2119-BF3E-F7E474DA0A76}"/>
              </a:ext>
            </a:extLst>
          </p:cNvPr>
          <p:cNvSpPr txBox="1"/>
          <p:nvPr/>
        </p:nvSpPr>
        <p:spPr>
          <a:xfrm>
            <a:off x="5093596" y="4586456"/>
            <a:ext cx="163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13Hr 50Min</a:t>
            </a:r>
            <a:endParaRPr kumimoji="1" lang="zh-TW" altLang="en-US" sz="14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7F314D03-6192-1B61-62D3-5816A2235150}"/>
              </a:ext>
            </a:extLst>
          </p:cNvPr>
          <p:cNvSpPr/>
          <p:nvPr/>
        </p:nvSpPr>
        <p:spPr>
          <a:xfrm>
            <a:off x="8114176" y="4121325"/>
            <a:ext cx="252550" cy="252550"/>
          </a:xfrm>
          <a:prstGeom prst="ellipse">
            <a:avLst/>
          </a:prstGeom>
          <a:solidFill>
            <a:srgbClr val="92D050"/>
          </a:solidFill>
          <a:ln>
            <a:solidFill>
              <a:srgbClr val="5A7F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10BEC0-02C8-17D1-68FC-8770A2AEA991}"/>
              </a:ext>
            </a:extLst>
          </p:cNvPr>
          <p:cNvSpPr txBox="1"/>
          <p:nvPr/>
        </p:nvSpPr>
        <p:spPr>
          <a:xfrm>
            <a:off x="7093234" y="4961294"/>
            <a:ext cx="187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Complete</a:t>
            </a:r>
          </a:p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 laundry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26B0934-C77C-6809-BCFF-BC9854AEE47A}"/>
              </a:ext>
            </a:extLst>
          </p:cNvPr>
          <p:cNvSpPr txBox="1"/>
          <p:nvPr/>
        </p:nvSpPr>
        <p:spPr>
          <a:xfrm>
            <a:off x="7330578" y="4596653"/>
            <a:ext cx="163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14Hr 0Min</a:t>
            </a:r>
            <a:endParaRPr kumimoji="1" lang="zh-TW" altLang="en-US" sz="14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0C0359C-F891-1D52-1ECD-965BB6BB05B0}"/>
              </a:ext>
            </a:extLst>
          </p:cNvPr>
          <p:cNvSpPr txBox="1"/>
          <p:nvPr/>
        </p:nvSpPr>
        <p:spPr>
          <a:xfrm>
            <a:off x="282925" y="2225862"/>
            <a:ext cx="518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Ideal Laundry Time</a:t>
            </a:r>
            <a:endParaRPr kumimoji="1" lang="zh-TW" altLang="en-US" sz="32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96393BF8-04B2-AAAF-4968-6F3C1A3B6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1" y="4650905"/>
            <a:ext cx="202474" cy="20247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A6295E8-2828-0B40-758C-FDC4C8716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81" y="4654496"/>
            <a:ext cx="202474" cy="20247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F0D0DA3-4BBC-C8AC-A8F5-0814EE8C3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7" y="4654496"/>
            <a:ext cx="202474" cy="202474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4A01D28-AB4F-E53C-76C4-3B8B25F50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251" y="4664693"/>
            <a:ext cx="202474" cy="20247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85FA57A6-3F3F-F74E-E8AA-D4805FEDA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425" y="3098240"/>
            <a:ext cx="878341" cy="87834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EB3920A5-B057-6EF7-62F4-4BA8B6538F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81" y="3107475"/>
            <a:ext cx="878341" cy="878341"/>
          </a:xfrm>
          <a:prstGeom prst="rect">
            <a:avLst/>
          </a:prstGeom>
        </p:spPr>
      </p:pic>
      <p:sp>
        <p:nvSpPr>
          <p:cNvPr id="35" name="向右箭號 34">
            <a:extLst>
              <a:ext uri="{FF2B5EF4-FFF2-40B4-BE49-F238E27FC236}">
                <a16:creationId xmlns:a16="http://schemas.microsoft.com/office/drawing/2014/main" id="{CD08580C-11B3-FC09-7185-44A8B55F1F16}"/>
              </a:ext>
            </a:extLst>
          </p:cNvPr>
          <p:cNvSpPr/>
          <p:nvPr/>
        </p:nvSpPr>
        <p:spPr>
          <a:xfrm>
            <a:off x="1558834" y="3500846"/>
            <a:ext cx="598678" cy="209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09FCB999-E07A-7727-9931-3EF13FB8A513}"/>
              </a:ext>
            </a:extLst>
          </p:cNvPr>
          <p:cNvSpPr/>
          <p:nvPr/>
        </p:nvSpPr>
        <p:spPr>
          <a:xfrm>
            <a:off x="3714547" y="3448567"/>
            <a:ext cx="598678" cy="209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向右箭號 36">
            <a:extLst>
              <a:ext uri="{FF2B5EF4-FFF2-40B4-BE49-F238E27FC236}">
                <a16:creationId xmlns:a16="http://schemas.microsoft.com/office/drawing/2014/main" id="{D9ACA847-166C-222C-CCC1-72E30B4ED169}"/>
              </a:ext>
            </a:extLst>
          </p:cNvPr>
          <p:cNvSpPr/>
          <p:nvPr/>
        </p:nvSpPr>
        <p:spPr>
          <a:xfrm>
            <a:off x="6309983" y="3448566"/>
            <a:ext cx="598678" cy="209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61744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67ECF-72AC-415E-8E95-ADA77CF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>
                <a:solidFill>
                  <a:srgbClr val="002060"/>
                </a:solidFill>
                <a:cs typeface="Arial" pitchFamily="34" charset="0"/>
              </a:rPr>
              <a:t>Motivation and Application</a:t>
            </a:r>
            <a:endParaRPr lang="zh-TW" alt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4AE2C55F-5FF6-E234-1F0C-3815A6F48A65}"/>
              </a:ext>
            </a:extLst>
          </p:cNvPr>
          <p:cNvSpPr/>
          <p:nvPr/>
        </p:nvSpPr>
        <p:spPr>
          <a:xfrm>
            <a:off x="550783" y="4247600"/>
            <a:ext cx="8538588" cy="4571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E68F348-F0C7-1E34-A899-D2670CF572C3}"/>
              </a:ext>
            </a:extLst>
          </p:cNvPr>
          <p:cNvSpPr/>
          <p:nvPr/>
        </p:nvSpPr>
        <p:spPr>
          <a:xfrm>
            <a:off x="476760" y="4151805"/>
            <a:ext cx="252550" cy="252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01E9E63-E306-E5A7-04BC-0CD7A71AA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1" y="3424089"/>
            <a:ext cx="561698" cy="561698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8EE2EF23-C289-739C-D0D8-F5D388C6FD75}"/>
              </a:ext>
            </a:extLst>
          </p:cNvPr>
          <p:cNvSpPr/>
          <p:nvPr/>
        </p:nvSpPr>
        <p:spPr>
          <a:xfrm>
            <a:off x="1824981" y="4136559"/>
            <a:ext cx="252550" cy="25255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B33A8EF-E77D-7474-3953-BD369366FB2B}"/>
              </a:ext>
            </a:extLst>
          </p:cNvPr>
          <p:cNvSpPr/>
          <p:nvPr/>
        </p:nvSpPr>
        <p:spPr>
          <a:xfrm>
            <a:off x="3346122" y="4151805"/>
            <a:ext cx="252550" cy="252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向右箭號 34">
            <a:extLst>
              <a:ext uri="{FF2B5EF4-FFF2-40B4-BE49-F238E27FC236}">
                <a16:creationId xmlns:a16="http://schemas.microsoft.com/office/drawing/2014/main" id="{CD08580C-11B3-FC09-7185-44A8B55F1F16}"/>
              </a:ext>
            </a:extLst>
          </p:cNvPr>
          <p:cNvSpPr/>
          <p:nvPr/>
        </p:nvSpPr>
        <p:spPr>
          <a:xfrm>
            <a:off x="1074423" y="3709063"/>
            <a:ext cx="355532" cy="9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B624DC-DD9C-A2B3-F0AC-58A558C1B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65" y="3359271"/>
            <a:ext cx="587475" cy="5874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3FD0A51-5227-62F8-7A7C-D93E3DE0468D}"/>
              </a:ext>
            </a:extLst>
          </p:cNvPr>
          <p:cNvSpPr txBox="1"/>
          <p:nvPr/>
        </p:nvSpPr>
        <p:spPr>
          <a:xfrm>
            <a:off x="282925" y="1933545"/>
            <a:ext cx="6061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How much time do you spend on do the Laundry?</a:t>
            </a:r>
            <a:endParaRPr kumimoji="1" lang="zh-TW" altLang="en-US" sz="1600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AEC641A-8470-E40B-D0DC-C16CB2BC0226}"/>
              </a:ext>
            </a:extLst>
          </p:cNvPr>
          <p:cNvSpPr txBox="1"/>
          <p:nvPr/>
        </p:nvSpPr>
        <p:spPr>
          <a:xfrm>
            <a:off x="282925" y="2225862"/>
            <a:ext cx="5186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Actual Laundry Time</a:t>
            </a:r>
            <a:endParaRPr kumimoji="1" lang="zh-TW" altLang="en-US" sz="32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B11DDCE-6178-8C76-9826-DD6A9323F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41" y="3410769"/>
            <a:ext cx="561698" cy="56169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453AF58E-3618-DC63-3C3F-144E2A20FCF1}"/>
              </a:ext>
            </a:extLst>
          </p:cNvPr>
          <p:cNvSpPr txBox="1"/>
          <p:nvPr/>
        </p:nvSpPr>
        <p:spPr>
          <a:xfrm>
            <a:off x="367533" y="4582833"/>
            <a:ext cx="135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0Hr 0Min</a:t>
            </a:r>
            <a:endParaRPr kumimoji="1" lang="zh-TW" altLang="en-US" sz="14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E0453A6-8210-2C11-13A9-83AB2C2490CD}"/>
              </a:ext>
            </a:extLst>
          </p:cNvPr>
          <p:cNvSpPr txBox="1"/>
          <p:nvPr/>
        </p:nvSpPr>
        <p:spPr>
          <a:xfrm>
            <a:off x="106144" y="4987100"/>
            <a:ext cx="161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Take clothes to</a:t>
            </a:r>
          </a:p>
          <a:p>
            <a:r>
              <a:rPr kumimoji="1" lang="en-US" altLang="zh-TW" sz="12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Washing machine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97D1453D-999E-1AC0-8278-0ABC12565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9" y="4643623"/>
            <a:ext cx="202474" cy="202474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8FD0F484-627B-AF4E-86FE-C384E8D9DB58}"/>
              </a:ext>
            </a:extLst>
          </p:cNvPr>
          <p:cNvSpPr txBox="1"/>
          <p:nvPr/>
        </p:nvSpPr>
        <p:spPr>
          <a:xfrm>
            <a:off x="1995211" y="4582104"/>
            <a:ext cx="135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0Hr 10Min</a:t>
            </a:r>
            <a:endParaRPr kumimoji="1" lang="zh-TW" altLang="en-US" sz="14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9804C0C-4BAF-790F-5E56-451C2289C891}"/>
              </a:ext>
            </a:extLst>
          </p:cNvPr>
          <p:cNvSpPr txBox="1"/>
          <p:nvPr/>
        </p:nvSpPr>
        <p:spPr>
          <a:xfrm>
            <a:off x="1733822" y="4986371"/>
            <a:ext cx="161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 available machine, waiting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901E0ED6-0083-3C26-75AB-05771CAD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37" y="4642894"/>
            <a:ext cx="202474" cy="202474"/>
          </a:xfrm>
          <a:prstGeom prst="rect">
            <a:avLst/>
          </a:prstGeom>
        </p:spPr>
      </p:pic>
      <p:sp>
        <p:nvSpPr>
          <p:cNvPr id="39" name="向右箭號 38">
            <a:extLst>
              <a:ext uri="{FF2B5EF4-FFF2-40B4-BE49-F238E27FC236}">
                <a16:creationId xmlns:a16="http://schemas.microsoft.com/office/drawing/2014/main" id="{92E298D6-7D8B-B3AC-CCA0-BA73DE8FABBD}"/>
              </a:ext>
            </a:extLst>
          </p:cNvPr>
          <p:cNvSpPr/>
          <p:nvPr/>
        </p:nvSpPr>
        <p:spPr>
          <a:xfrm>
            <a:off x="2415387" y="3693038"/>
            <a:ext cx="355532" cy="9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25421AB-37C9-6C28-6BE7-99F0E72F6FA6}"/>
              </a:ext>
            </a:extLst>
          </p:cNvPr>
          <p:cNvSpPr txBox="1"/>
          <p:nvPr/>
        </p:nvSpPr>
        <p:spPr>
          <a:xfrm>
            <a:off x="3548596" y="4586498"/>
            <a:ext cx="135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1Hr 10Min</a:t>
            </a:r>
            <a:endParaRPr kumimoji="1" lang="zh-TW" altLang="en-US" sz="14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3F3ACC80-EB52-93FE-8A2B-8C2DEC44A32C}"/>
              </a:ext>
            </a:extLst>
          </p:cNvPr>
          <p:cNvSpPr txBox="1"/>
          <p:nvPr/>
        </p:nvSpPr>
        <p:spPr>
          <a:xfrm>
            <a:off x="3287207" y="4990765"/>
            <a:ext cx="161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Found available machine, start laundry 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0511F873-B3DB-AC08-7599-FA7A158A6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22" y="4647288"/>
            <a:ext cx="202474" cy="202474"/>
          </a:xfrm>
          <a:prstGeom prst="rect">
            <a:avLst/>
          </a:prstGeom>
        </p:spPr>
      </p:pic>
      <p:sp>
        <p:nvSpPr>
          <p:cNvPr id="43" name="向右箭號 42">
            <a:extLst>
              <a:ext uri="{FF2B5EF4-FFF2-40B4-BE49-F238E27FC236}">
                <a16:creationId xmlns:a16="http://schemas.microsoft.com/office/drawing/2014/main" id="{8F8013D0-BAA6-CF8B-93EB-F8EE850873C6}"/>
              </a:ext>
            </a:extLst>
          </p:cNvPr>
          <p:cNvSpPr/>
          <p:nvPr/>
        </p:nvSpPr>
        <p:spPr>
          <a:xfrm>
            <a:off x="3985868" y="3660061"/>
            <a:ext cx="355532" cy="9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>
            <a:extLst>
              <a:ext uri="{FF2B5EF4-FFF2-40B4-BE49-F238E27FC236}">
                <a16:creationId xmlns:a16="http://schemas.microsoft.com/office/drawing/2014/main" id="{9836F9E5-5D88-9FCC-429C-EAF8C61F6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24" y="3288640"/>
            <a:ext cx="658106" cy="658106"/>
          </a:xfrm>
          <a:prstGeom prst="rect">
            <a:avLst/>
          </a:prstGeom>
        </p:spPr>
      </p:pic>
      <p:sp>
        <p:nvSpPr>
          <p:cNvPr id="46" name="橢圓 45">
            <a:extLst>
              <a:ext uri="{FF2B5EF4-FFF2-40B4-BE49-F238E27FC236}">
                <a16:creationId xmlns:a16="http://schemas.microsoft.com/office/drawing/2014/main" id="{C4C7B1D3-BF43-38D6-B4AE-B0770F4334FF}"/>
              </a:ext>
            </a:extLst>
          </p:cNvPr>
          <p:cNvSpPr/>
          <p:nvPr/>
        </p:nvSpPr>
        <p:spPr>
          <a:xfrm>
            <a:off x="4773232" y="4155518"/>
            <a:ext cx="252550" cy="252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167EDAC-A783-4B10-76FD-3E034F8E43EA}"/>
              </a:ext>
            </a:extLst>
          </p:cNvPr>
          <p:cNvSpPr txBox="1"/>
          <p:nvPr/>
        </p:nvSpPr>
        <p:spPr>
          <a:xfrm>
            <a:off x="4944906" y="4627556"/>
            <a:ext cx="135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2Hr 0Min</a:t>
            </a:r>
            <a:endParaRPr kumimoji="1" lang="zh-TW" altLang="en-US" sz="14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C8D96CB-2003-EC7A-5C63-9E2AC5D67CFA}"/>
              </a:ext>
            </a:extLst>
          </p:cNvPr>
          <p:cNvSpPr txBox="1"/>
          <p:nvPr/>
        </p:nvSpPr>
        <p:spPr>
          <a:xfrm>
            <a:off x="4683517" y="5031823"/>
            <a:ext cx="161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Hang the clothes, wait for dry.</a:t>
            </a: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F0110FCF-A2D3-44A6-C378-793A08D38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432" y="4688346"/>
            <a:ext cx="202474" cy="202474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C10BCFAA-7C5F-B17A-2775-9CD3C4DCFF45}"/>
              </a:ext>
            </a:extLst>
          </p:cNvPr>
          <p:cNvSpPr txBox="1"/>
          <p:nvPr/>
        </p:nvSpPr>
        <p:spPr>
          <a:xfrm>
            <a:off x="6342150" y="4584684"/>
            <a:ext cx="135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5Hr 0Min</a:t>
            </a:r>
            <a:endParaRPr kumimoji="1" lang="zh-TW" altLang="en-US" sz="14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EBCCDE0-86FF-4DC9-983F-95BAE189D7ED}"/>
              </a:ext>
            </a:extLst>
          </p:cNvPr>
          <p:cNvSpPr txBox="1"/>
          <p:nvPr/>
        </p:nvSpPr>
        <p:spPr>
          <a:xfrm>
            <a:off x="6080761" y="4988951"/>
            <a:ext cx="161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It's raining!</a:t>
            </a:r>
          </a:p>
          <a:p>
            <a:r>
              <a:rPr kumimoji="1" lang="en-US" altLang="zh-TW" sz="12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Change to use clothes dryer</a:t>
            </a:r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2D2C54CF-2151-CC82-2DA0-8ADDC7A13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76" y="4645474"/>
            <a:ext cx="202474" cy="202474"/>
          </a:xfrm>
          <a:prstGeom prst="rect">
            <a:avLst/>
          </a:prstGeom>
        </p:spPr>
      </p:pic>
      <p:sp>
        <p:nvSpPr>
          <p:cNvPr id="55" name="向右箭號 54">
            <a:extLst>
              <a:ext uri="{FF2B5EF4-FFF2-40B4-BE49-F238E27FC236}">
                <a16:creationId xmlns:a16="http://schemas.microsoft.com/office/drawing/2014/main" id="{09ED0532-A783-F062-F657-853F9D8B9596}"/>
              </a:ext>
            </a:extLst>
          </p:cNvPr>
          <p:cNvSpPr/>
          <p:nvPr/>
        </p:nvSpPr>
        <p:spPr>
          <a:xfrm>
            <a:off x="5397197" y="3649119"/>
            <a:ext cx="355532" cy="9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57" name="圖片 56">
            <a:extLst>
              <a:ext uri="{FF2B5EF4-FFF2-40B4-BE49-F238E27FC236}">
                <a16:creationId xmlns:a16="http://schemas.microsoft.com/office/drawing/2014/main" id="{212992D2-A75E-FA64-19B4-6956EEB167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96" y="3380440"/>
            <a:ext cx="658107" cy="658107"/>
          </a:xfrm>
          <a:prstGeom prst="rect">
            <a:avLst/>
          </a:prstGeom>
        </p:spPr>
      </p:pic>
      <p:sp>
        <p:nvSpPr>
          <p:cNvPr id="58" name="橢圓 57">
            <a:extLst>
              <a:ext uri="{FF2B5EF4-FFF2-40B4-BE49-F238E27FC236}">
                <a16:creationId xmlns:a16="http://schemas.microsoft.com/office/drawing/2014/main" id="{245B07F6-B453-C0F6-28D1-560CB88BC153}"/>
              </a:ext>
            </a:extLst>
          </p:cNvPr>
          <p:cNvSpPr/>
          <p:nvPr/>
        </p:nvSpPr>
        <p:spPr>
          <a:xfrm>
            <a:off x="6109274" y="4168433"/>
            <a:ext cx="252550" cy="25255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FCF0453E-0214-276D-5594-B2CEE0BF96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008" y="3361214"/>
            <a:ext cx="658106" cy="658106"/>
          </a:xfrm>
          <a:prstGeom prst="rect">
            <a:avLst/>
          </a:prstGeom>
        </p:spPr>
      </p:pic>
      <p:sp>
        <p:nvSpPr>
          <p:cNvPr id="61" name="向右箭號 60">
            <a:extLst>
              <a:ext uri="{FF2B5EF4-FFF2-40B4-BE49-F238E27FC236}">
                <a16:creationId xmlns:a16="http://schemas.microsoft.com/office/drawing/2014/main" id="{4A1AA05F-59B6-4ED3-3688-2565E4BC3721}"/>
              </a:ext>
            </a:extLst>
          </p:cNvPr>
          <p:cNvSpPr/>
          <p:nvPr/>
        </p:nvSpPr>
        <p:spPr>
          <a:xfrm>
            <a:off x="6759541" y="3660061"/>
            <a:ext cx="355532" cy="9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乘號 61">
            <a:extLst>
              <a:ext uri="{FF2B5EF4-FFF2-40B4-BE49-F238E27FC236}">
                <a16:creationId xmlns:a16="http://schemas.microsoft.com/office/drawing/2014/main" id="{A73B4740-B4BF-A796-658E-EEE518C721EE}"/>
              </a:ext>
            </a:extLst>
          </p:cNvPr>
          <p:cNvSpPr/>
          <p:nvPr/>
        </p:nvSpPr>
        <p:spPr>
          <a:xfrm>
            <a:off x="7299453" y="3359271"/>
            <a:ext cx="787215" cy="749907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A3EED4E4-83DC-64A0-D92B-11EDD2542664}"/>
              </a:ext>
            </a:extLst>
          </p:cNvPr>
          <p:cNvSpPr/>
          <p:nvPr/>
        </p:nvSpPr>
        <p:spPr>
          <a:xfrm>
            <a:off x="7566785" y="4182792"/>
            <a:ext cx="252550" cy="25255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F10902D-B03F-313F-A4DF-82771617C593}"/>
              </a:ext>
            </a:extLst>
          </p:cNvPr>
          <p:cNvSpPr txBox="1"/>
          <p:nvPr/>
        </p:nvSpPr>
        <p:spPr>
          <a:xfrm>
            <a:off x="7738460" y="4626085"/>
            <a:ext cx="135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5Hr 10Min</a:t>
            </a:r>
            <a:endParaRPr kumimoji="1" lang="zh-TW" altLang="en-US" sz="14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732C3047-8DB9-BF15-1378-DB489482D43D}"/>
              </a:ext>
            </a:extLst>
          </p:cNvPr>
          <p:cNvSpPr txBox="1"/>
          <p:nvPr/>
        </p:nvSpPr>
        <p:spPr>
          <a:xfrm>
            <a:off x="7477071" y="5030352"/>
            <a:ext cx="1612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 dryer available now.</a:t>
            </a:r>
          </a:p>
          <a:p>
            <a:r>
              <a:rPr kumimoji="1" lang="en-US" altLang="zh-TW" sz="12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Waiting…</a:t>
            </a:r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C5B242D2-C304-C66D-A5EE-2217116ED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86" y="4686875"/>
            <a:ext cx="202474" cy="202474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F0FE103A-B58E-2FDA-7FB3-384CB3DA5CFA}"/>
              </a:ext>
            </a:extLst>
          </p:cNvPr>
          <p:cNvSpPr txBox="1"/>
          <p:nvPr/>
        </p:nvSpPr>
        <p:spPr>
          <a:xfrm>
            <a:off x="8060604" y="3347514"/>
            <a:ext cx="97166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en-US" altLang="zh-TW" sz="32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……</a:t>
            </a:r>
            <a:endParaRPr kumimoji="1" lang="zh-TW" altLang="en-US" sz="32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93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67ECF-72AC-415E-8E95-ADA77CF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>
                <a:solidFill>
                  <a:srgbClr val="002060"/>
                </a:solidFill>
                <a:cs typeface="Arial" pitchFamily="34" charset="0"/>
              </a:rPr>
              <a:t>Motivation and Application</a:t>
            </a:r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AEC641A-8470-E40B-D0DC-C16CB2BC0226}"/>
              </a:ext>
            </a:extLst>
          </p:cNvPr>
          <p:cNvSpPr txBox="1"/>
          <p:nvPr/>
        </p:nvSpPr>
        <p:spPr>
          <a:xfrm>
            <a:off x="352593" y="1791214"/>
            <a:ext cx="8791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 Spent too much time to do the laundry</a:t>
            </a:r>
            <a:endParaRPr kumimoji="1" lang="zh-TW" altLang="en-US" sz="28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2A9524-E3C5-B5F5-3D83-9DB87B1B5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95" y="2545004"/>
            <a:ext cx="437512" cy="43751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F0C5DFB-58BD-8068-3D1B-9BA974EE8C4A}"/>
              </a:ext>
            </a:extLst>
          </p:cNvPr>
          <p:cNvSpPr txBox="1"/>
          <p:nvPr/>
        </p:nvSpPr>
        <p:spPr>
          <a:xfrm>
            <a:off x="874262" y="2377159"/>
            <a:ext cx="8269739" cy="134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 for available watching machine → </a:t>
            </a:r>
            <a:r>
              <a:rPr kumimoji="1" lang="en-US" altLang="zh-TW" sz="1400" b="1">
                <a:solidFill>
                  <a:schemeClr val="accent5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25Min ~ 50Min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Bad weather cause the clothes hard to dry, even redo the laundry → </a:t>
            </a:r>
            <a:r>
              <a:rPr kumimoji="1" lang="en-US" altLang="zh-TW" sz="1400" b="1">
                <a:solidFill>
                  <a:schemeClr val="accent5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12Hr ~ 24Hr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Wait for available clothes dryer → </a:t>
            </a:r>
            <a:r>
              <a:rPr kumimoji="1" lang="en-US" altLang="zh-TW" sz="1400" b="1">
                <a:solidFill>
                  <a:schemeClr val="accent5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30Min ~ 2Hr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 complete notification, task done but not yet to get your clothes → </a:t>
            </a:r>
            <a:r>
              <a:rPr kumimoji="1" lang="en-US" altLang="zh-TW" sz="1400" b="1">
                <a:solidFill>
                  <a:schemeClr val="accent5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1Hr ~ 24Hr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0B8DC3-C8E0-CB1A-BC82-64E1C5A20987}"/>
              </a:ext>
            </a:extLst>
          </p:cNvPr>
          <p:cNvSpPr txBox="1"/>
          <p:nvPr/>
        </p:nvSpPr>
        <p:spPr>
          <a:xfrm>
            <a:off x="874262" y="4032042"/>
            <a:ext cx="7250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Average waste time: </a:t>
            </a:r>
            <a:r>
              <a:rPr kumimoji="1" lang="en-US" altLang="zh-TW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 </a:t>
            </a:r>
            <a:r>
              <a:rPr kumimoji="1" lang="en-US" altLang="zh-TW" sz="2000" b="1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Hr</a:t>
            </a:r>
            <a:r>
              <a:rPr kumimoji="1" lang="en-US" altLang="zh-TW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per once </a:t>
            </a:r>
            <a:r>
              <a:rPr kumimoji="1" lang="en-US" altLang="zh-TW" sz="140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(Worst Case)</a:t>
            </a:r>
            <a:endParaRPr kumimoji="1" lang="zh-TW" altLang="en-US" sz="200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BAC553-257B-B3FC-DFC1-7BA80650F4A9}"/>
              </a:ext>
            </a:extLst>
          </p:cNvPr>
          <p:cNvSpPr txBox="1"/>
          <p:nvPr/>
        </p:nvSpPr>
        <p:spPr>
          <a:xfrm>
            <a:off x="874262" y="4537014"/>
            <a:ext cx="5952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 laundry twice per week → </a:t>
            </a:r>
            <a:r>
              <a:rPr kumimoji="1" lang="en-US" altLang="zh-TW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64 </a:t>
            </a:r>
            <a:r>
              <a:rPr kumimoji="1" lang="en-US" altLang="zh-TW" sz="2000" b="1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Hr</a:t>
            </a:r>
            <a:r>
              <a:rPr kumimoji="1" lang="en-US" altLang="zh-TW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/month, 768 </a:t>
            </a:r>
            <a:r>
              <a:rPr kumimoji="1" lang="en-US" altLang="zh-TW" sz="2000" b="1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Hr</a:t>
            </a:r>
            <a:r>
              <a:rPr kumimoji="1" lang="en-US" altLang="zh-TW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/year</a:t>
            </a:r>
            <a:endParaRPr kumimoji="1" lang="zh-TW" altLang="en-US" sz="1400" b="1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4029377-67BF-EBED-7815-22C292FEB4FB}"/>
              </a:ext>
            </a:extLst>
          </p:cNvPr>
          <p:cNvSpPr txBox="1"/>
          <p:nvPr/>
        </p:nvSpPr>
        <p:spPr>
          <a:xfrm>
            <a:off x="1634419" y="5207808"/>
            <a:ext cx="66403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Take the lecture with 3 academic credit in 1 semester </a:t>
            </a:r>
          </a:p>
          <a:p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→ </a:t>
            </a:r>
            <a:r>
              <a:rPr kumimoji="1" lang="en-US" altLang="zh-TW" sz="16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60 </a:t>
            </a:r>
            <a:r>
              <a:rPr kumimoji="1" lang="en-US" altLang="zh-TW" sz="1600" b="1" err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Hr</a:t>
            </a:r>
            <a:r>
              <a:rPr kumimoji="1" lang="en-US" altLang="zh-TW" sz="16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you can take </a:t>
            </a:r>
            <a:r>
              <a:rPr kumimoji="1" lang="en-US" altLang="zh-TW" sz="16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additional 12 lectures </a:t>
            </a:r>
            <a:r>
              <a:rPr kumimoji="1" lang="en-US" altLang="zh-TW" sz="16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 one year </a:t>
            </a:r>
            <a:endParaRPr kumimoji="1" lang="zh-TW" altLang="en-US" sz="1400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1820A7D-76C1-072B-91BD-C895D7FFC53A}"/>
              </a:ext>
            </a:extLst>
          </p:cNvPr>
          <p:cNvSpPr txBox="1"/>
          <p:nvPr/>
        </p:nvSpPr>
        <p:spPr>
          <a:xfrm>
            <a:off x="1634419" y="5863256"/>
            <a:ext cx="51773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Take 20 </a:t>
            </a:r>
            <a:r>
              <a:rPr kumimoji="1" lang="en-US" altLang="zh-TW" sz="1400" err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Hr</a:t>
            </a:r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you can learn one skill</a:t>
            </a:r>
          </a:p>
          <a:p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→ </a:t>
            </a:r>
            <a:r>
              <a:rPr kumimoji="1" lang="en-US" altLang="zh-TW" sz="16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 can learn </a:t>
            </a:r>
            <a:r>
              <a:rPr kumimoji="1" lang="en-US" altLang="zh-TW" sz="16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additional 38.4 skills </a:t>
            </a:r>
            <a:r>
              <a:rPr kumimoji="1" lang="en-US" altLang="zh-TW" sz="1600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 one year</a:t>
            </a:r>
            <a:endParaRPr kumimoji="1" lang="zh-TW" altLang="en-US" sz="1400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B5269471-3F97-C344-DF35-F3F01DC83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14" y="5921498"/>
            <a:ext cx="437514" cy="43751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D7F3D7D-CD74-8B9B-43DF-AE152391D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9" y="5255404"/>
            <a:ext cx="437514" cy="4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67ECF-72AC-415E-8E95-ADA77CF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>
                <a:solidFill>
                  <a:srgbClr val="002060"/>
                </a:solidFill>
                <a:cs typeface="Arial" pitchFamily="34" charset="0"/>
              </a:rPr>
              <a:t>Motivation and Application</a:t>
            </a:r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AEC641A-8470-E40B-D0DC-C16CB2BC0226}"/>
              </a:ext>
            </a:extLst>
          </p:cNvPr>
          <p:cNvSpPr txBox="1"/>
          <p:nvPr/>
        </p:nvSpPr>
        <p:spPr>
          <a:xfrm>
            <a:off x="2516779" y="2744835"/>
            <a:ext cx="638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Wrong Washing &amp; Drying Cause</a:t>
            </a:r>
            <a:r>
              <a:rPr kumimoji="1" lang="zh-TW" altLang="en-US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" altLang="zh-TW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Clothing Damage</a:t>
            </a:r>
            <a:r>
              <a:rPr kumimoji="1" lang="en-US" altLang="zh-TW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zh-TW" altLang="en-US" b="1">
              <a:solidFill>
                <a:schemeClr val="accent5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87310-41DC-272C-9198-BDF68066E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26" y="2644002"/>
            <a:ext cx="1752583" cy="175258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7F127B-4742-C25A-3CD7-8880A437FFFC}"/>
              </a:ext>
            </a:extLst>
          </p:cNvPr>
          <p:cNvSpPr txBox="1"/>
          <p:nvPr/>
        </p:nvSpPr>
        <p:spPr>
          <a:xfrm>
            <a:off x="2523190" y="3236322"/>
            <a:ext cx="6496715" cy="69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Different clothes material need different washing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1400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Different clothes material need different Drying time, temperature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AD81B3-3A71-5BA3-61EE-531DD4407F41}"/>
              </a:ext>
            </a:extLst>
          </p:cNvPr>
          <p:cNvSpPr txBox="1"/>
          <p:nvPr/>
        </p:nvSpPr>
        <p:spPr>
          <a:xfrm>
            <a:off x="2516779" y="4178486"/>
            <a:ext cx="6348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>
                <a:solidFill>
                  <a:schemeClr val="accent5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Most People do not know it. </a:t>
            </a:r>
            <a:r>
              <a:rPr kumimoji="1" lang="en-US" altLang="zh-TW" sz="2000" b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Cause Clothing Damage  </a:t>
            </a:r>
            <a:endParaRPr kumimoji="1" lang="zh-TW" altLang="en-US" b="1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9604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67ECF-72AC-415E-8E95-ADA77CF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>
                <a:solidFill>
                  <a:srgbClr val="002060"/>
                </a:solidFill>
                <a:cs typeface="Arial" pitchFamily="34" charset="0"/>
              </a:rPr>
              <a:t>Motivation and Application</a:t>
            </a:r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E34F06-F86D-0DB0-7EB2-218D8921E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7" y="2055223"/>
            <a:ext cx="4811183" cy="425698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22FF36C-232B-6E2C-13D6-446C72F24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96" y="2055223"/>
            <a:ext cx="3967827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0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967ECF-72AC-415E-8E95-ADA77CFF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>
                <a:solidFill>
                  <a:srgbClr val="002060"/>
                </a:solidFill>
                <a:cs typeface="Arial" pitchFamily="34" charset="0"/>
              </a:rPr>
              <a:t>Motivation and Application</a:t>
            </a:r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58A6F77-316F-C5AB-47A1-04E80DACC4AB}"/>
              </a:ext>
            </a:extLst>
          </p:cNvPr>
          <p:cNvSpPr txBox="1"/>
          <p:nvPr/>
        </p:nvSpPr>
        <p:spPr>
          <a:xfrm>
            <a:off x="2929604" y="3581325"/>
            <a:ext cx="2947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Laundry Cloud</a:t>
            </a:r>
            <a:endParaRPr kumimoji="1" lang="zh-TW" altLang="en-US" sz="2000" b="1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A8A615A-60E5-2BE5-08E2-F517264A3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18" y="2067959"/>
            <a:ext cx="1537284" cy="15372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F04A483-1FDA-5947-5A9A-F5B285CB3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08" y="2438562"/>
            <a:ext cx="1342817" cy="1342817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431AF74-F883-15BF-C5CD-09AEE12D183C}"/>
              </a:ext>
            </a:extLst>
          </p:cNvPr>
          <p:cNvCxnSpPr/>
          <p:nvPr/>
        </p:nvCxnSpPr>
        <p:spPr>
          <a:xfrm flipV="1">
            <a:off x="5682403" y="2133295"/>
            <a:ext cx="809897" cy="6183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C094F98-6918-6E29-85DA-AA851D2F56DF}"/>
              </a:ext>
            </a:extLst>
          </p:cNvPr>
          <p:cNvCxnSpPr>
            <a:cxnSpLocks/>
          </p:cNvCxnSpPr>
          <p:nvPr/>
        </p:nvCxnSpPr>
        <p:spPr>
          <a:xfrm flipV="1">
            <a:off x="1628504" y="3981435"/>
            <a:ext cx="1402079" cy="66894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0B361E06-EF63-170A-BA01-7CF3C23A7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28" y="5000669"/>
            <a:ext cx="806893" cy="806893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36F93BE-1713-7694-13B8-B7C60B3797BD}"/>
              </a:ext>
            </a:extLst>
          </p:cNvPr>
          <p:cNvSpPr txBox="1"/>
          <p:nvPr/>
        </p:nvSpPr>
        <p:spPr>
          <a:xfrm>
            <a:off x="463514" y="5966035"/>
            <a:ext cx="1547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Smart Washer</a:t>
            </a:r>
            <a:endParaRPr kumimoji="1" lang="zh-TW" altLang="en-US" sz="12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AF4D65F-89EF-17D4-3FF1-94330BC22D0B}"/>
              </a:ext>
            </a:extLst>
          </p:cNvPr>
          <p:cNvCxnSpPr>
            <a:cxnSpLocks/>
          </p:cNvCxnSpPr>
          <p:nvPr/>
        </p:nvCxnSpPr>
        <p:spPr>
          <a:xfrm flipV="1">
            <a:off x="3500846" y="4086265"/>
            <a:ext cx="274319" cy="64903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90E3AF13-30E9-E0E6-976C-43E57808E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52" y="4984751"/>
            <a:ext cx="806893" cy="806893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1119063E-195C-2F05-6726-D0E062F6B03B}"/>
              </a:ext>
            </a:extLst>
          </p:cNvPr>
          <p:cNvSpPr txBox="1"/>
          <p:nvPr/>
        </p:nvSpPr>
        <p:spPr>
          <a:xfrm>
            <a:off x="2674634" y="5966035"/>
            <a:ext cx="1547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Smart Dryer</a:t>
            </a:r>
            <a:endParaRPr kumimoji="1" lang="zh-TW" altLang="en-US" sz="12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F5F6DD7-4AF2-FF6F-77D5-320D1D5BA44E}"/>
              </a:ext>
            </a:extLst>
          </p:cNvPr>
          <p:cNvSpPr txBox="1"/>
          <p:nvPr/>
        </p:nvSpPr>
        <p:spPr>
          <a:xfrm>
            <a:off x="4455883" y="5966035"/>
            <a:ext cx="1547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Smart basket</a:t>
            </a:r>
            <a:endParaRPr kumimoji="1" lang="zh-TW" altLang="en-US" sz="12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D2B0E16D-D0B8-1DF9-3666-A17495CB8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01" y="4984750"/>
            <a:ext cx="806893" cy="806893"/>
          </a:xfrm>
          <a:prstGeom prst="rect">
            <a:avLst/>
          </a:prstGeom>
        </p:spPr>
      </p:pic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47B2E81E-402F-A23A-5A36-DC8F4DBA1875}"/>
              </a:ext>
            </a:extLst>
          </p:cNvPr>
          <p:cNvCxnSpPr>
            <a:cxnSpLocks/>
          </p:cNvCxnSpPr>
          <p:nvPr/>
        </p:nvCxnSpPr>
        <p:spPr>
          <a:xfrm flipH="1" flipV="1">
            <a:off x="5562312" y="3981435"/>
            <a:ext cx="1402079" cy="66894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>
            <a:extLst>
              <a:ext uri="{FF2B5EF4-FFF2-40B4-BE49-F238E27FC236}">
                <a16:creationId xmlns:a16="http://schemas.microsoft.com/office/drawing/2014/main" id="{6E7AE8D1-27A2-A052-5C56-0C70AE31A4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497" y="5050488"/>
            <a:ext cx="806893" cy="806893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0158BB7A-819D-5DB9-56A6-C88E6EAC4F19}"/>
              </a:ext>
            </a:extLst>
          </p:cNvPr>
          <p:cNvSpPr txBox="1"/>
          <p:nvPr/>
        </p:nvSpPr>
        <p:spPr>
          <a:xfrm>
            <a:off x="6509279" y="5975407"/>
            <a:ext cx="1547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Smart hanger</a:t>
            </a:r>
            <a:endParaRPr kumimoji="1" lang="zh-TW" altLang="en-US" sz="12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AA74744-3533-277C-53DC-7135DE200CA3}"/>
              </a:ext>
            </a:extLst>
          </p:cNvPr>
          <p:cNvCxnSpPr>
            <a:cxnSpLocks/>
          </p:cNvCxnSpPr>
          <p:nvPr/>
        </p:nvCxnSpPr>
        <p:spPr>
          <a:xfrm flipH="1" flipV="1">
            <a:off x="4935603" y="4086265"/>
            <a:ext cx="274319" cy="64903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62E22F85-EB2B-37D7-DB11-92818B0623D2}"/>
              </a:ext>
            </a:extLst>
          </p:cNvPr>
          <p:cNvCxnSpPr>
            <a:cxnSpLocks/>
          </p:cNvCxnSpPr>
          <p:nvPr/>
        </p:nvCxnSpPr>
        <p:spPr>
          <a:xfrm flipH="1" flipV="1">
            <a:off x="2115734" y="2133457"/>
            <a:ext cx="809897" cy="61830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ADBA4017-CAD0-EAF7-81DA-976ED6159E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64" y="1664306"/>
            <a:ext cx="882650" cy="882650"/>
          </a:xfrm>
          <a:prstGeom prst="rect">
            <a:avLst/>
          </a:prstGeom>
        </p:spPr>
      </p:pic>
      <p:sp>
        <p:nvSpPr>
          <p:cNvPr id="39" name="文字方塊 38">
            <a:extLst>
              <a:ext uri="{FF2B5EF4-FFF2-40B4-BE49-F238E27FC236}">
                <a16:creationId xmlns:a16="http://schemas.microsoft.com/office/drawing/2014/main" id="{D8602D93-B209-96A4-14EF-D0F30137944F}"/>
              </a:ext>
            </a:extLst>
          </p:cNvPr>
          <p:cNvSpPr txBox="1"/>
          <p:nvPr/>
        </p:nvSpPr>
        <p:spPr>
          <a:xfrm>
            <a:off x="6246006" y="2605969"/>
            <a:ext cx="190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Laundry Cloud APP</a:t>
            </a:r>
            <a:endParaRPr kumimoji="1" lang="zh-TW" altLang="en-US" sz="12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658C310B-D20D-E181-8CE3-CE2E31C60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81" y="1664306"/>
            <a:ext cx="668943" cy="668943"/>
          </a:xfrm>
          <a:prstGeom prst="rect">
            <a:avLst/>
          </a:prstGeom>
        </p:spPr>
      </p:pic>
      <p:sp>
        <p:nvSpPr>
          <p:cNvPr id="42" name="文字方塊 41">
            <a:extLst>
              <a:ext uri="{FF2B5EF4-FFF2-40B4-BE49-F238E27FC236}">
                <a16:creationId xmlns:a16="http://schemas.microsoft.com/office/drawing/2014/main" id="{D5950A92-179F-7B95-FBA4-80DF7C49EBB5}"/>
              </a:ext>
            </a:extLst>
          </p:cNvPr>
          <p:cNvSpPr txBox="1"/>
          <p:nvPr/>
        </p:nvSpPr>
        <p:spPr>
          <a:xfrm>
            <a:off x="491099" y="2408456"/>
            <a:ext cx="190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Laundry Cloud Admin</a:t>
            </a:r>
            <a:endParaRPr kumimoji="1" lang="zh-TW" altLang="en-US" sz="120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019425"/>
      </p:ext>
    </p:extLst>
  </p:cSld>
  <p:clrMapOvr>
    <a:masterClrMapping/>
  </p:clrMapOvr>
</p:sld>
</file>

<file path=ppt/theme/theme1.xml><?xml version="1.0" encoding="utf-8"?>
<a:theme xmlns:a="http://schemas.openxmlformats.org/drawingml/2006/main" name="晶片系統佈景主題">
  <a:themeElements>
    <a:clrScheme name="SUMIPNTG 1">
      <a:dk1>
        <a:srgbClr val="545472"/>
      </a:dk1>
      <a:lt1>
        <a:srgbClr val="FFFFFF"/>
      </a:lt1>
      <a:dk2>
        <a:srgbClr val="892D5B"/>
      </a:dk2>
      <a:lt2>
        <a:srgbClr val="9797B7"/>
      </a:lt2>
      <a:accent1>
        <a:srgbClr val="A7CCD9"/>
      </a:accent1>
      <a:accent2>
        <a:srgbClr val="C7C7DF"/>
      </a:accent2>
      <a:accent3>
        <a:srgbClr val="FFFFFF"/>
      </a:accent3>
      <a:accent4>
        <a:srgbClr val="464660"/>
      </a:accent4>
      <a:accent5>
        <a:srgbClr val="D0E2E9"/>
      </a:accent5>
      <a:accent6>
        <a:srgbClr val="B4B4CA"/>
      </a:accent6>
      <a:hlink>
        <a:srgbClr val="CCCCFF"/>
      </a:hlink>
      <a:folHlink>
        <a:srgbClr val="D9D9E5"/>
      </a:folHlink>
    </a:clrScheme>
    <a:fontScheme name="SS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UMIPNTG 1">
        <a:dk1>
          <a:srgbClr val="545472"/>
        </a:dk1>
        <a:lt1>
          <a:srgbClr val="FFFFFF"/>
        </a:lt1>
        <a:dk2>
          <a:srgbClr val="892D5B"/>
        </a:dk2>
        <a:lt2>
          <a:srgbClr val="9797B7"/>
        </a:lt2>
        <a:accent1>
          <a:srgbClr val="A7CCD9"/>
        </a:accent1>
        <a:accent2>
          <a:srgbClr val="C7C7DF"/>
        </a:accent2>
        <a:accent3>
          <a:srgbClr val="FFFFFF"/>
        </a:accent3>
        <a:accent4>
          <a:srgbClr val="464660"/>
        </a:accent4>
        <a:accent5>
          <a:srgbClr val="D0E2E9"/>
        </a:accent5>
        <a:accent6>
          <a:srgbClr val="B4B4CA"/>
        </a:accent6>
        <a:hlink>
          <a:srgbClr val="CCCCFF"/>
        </a:hlink>
        <a:folHlink>
          <a:srgbClr val="D9D9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2">
        <a:dk1>
          <a:srgbClr val="545472"/>
        </a:dk1>
        <a:lt1>
          <a:srgbClr val="FFFFFF"/>
        </a:lt1>
        <a:dk2>
          <a:srgbClr val="892D5B"/>
        </a:dk2>
        <a:lt2>
          <a:srgbClr val="68A7BE"/>
        </a:lt2>
        <a:accent1>
          <a:srgbClr val="CAACCC"/>
        </a:accent1>
        <a:accent2>
          <a:srgbClr val="A7CCD9"/>
        </a:accent2>
        <a:accent3>
          <a:srgbClr val="FFFFFF"/>
        </a:accent3>
        <a:accent4>
          <a:srgbClr val="464660"/>
        </a:accent4>
        <a:accent5>
          <a:srgbClr val="E1D2E2"/>
        </a:accent5>
        <a:accent6>
          <a:srgbClr val="97B9C4"/>
        </a:accent6>
        <a:hlink>
          <a:srgbClr val="B7B7FF"/>
        </a:hlink>
        <a:folHlink>
          <a:srgbClr val="BCD8E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4">
        <a:dk1>
          <a:srgbClr val="545472"/>
        </a:dk1>
        <a:lt1>
          <a:srgbClr val="FFFFFF"/>
        </a:lt1>
        <a:dk2>
          <a:srgbClr val="892D5B"/>
        </a:dk2>
        <a:lt2>
          <a:srgbClr val="AC3872"/>
        </a:lt2>
        <a:accent1>
          <a:srgbClr val="9DC6D5"/>
        </a:accent1>
        <a:accent2>
          <a:srgbClr val="E2A6C4"/>
        </a:accent2>
        <a:accent3>
          <a:srgbClr val="FFFFFF"/>
        </a:accent3>
        <a:accent4>
          <a:srgbClr val="464660"/>
        </a:accent4>
        <a:accent5>
          <a:srgbClr val="CCDFE7"/>
        </a:accent5>
        <a:accent6>
          <a:srgbClr val="CD96B1"/>
        </a:accent6>
        <a:hlink>
          <a:srgbClr val="B7B7FF"/>
        </a:hlink>
        <a:folHlink>
          <a:srgbClr val="F2D6E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5">
        <a:dk1>
          <a:srgbClr val="545472"/>
        </a:dk1>
        <a:lt1>
          <a:srgbClr val="FFFFFF"/>
        </a:lt1>
        <a:dk2>
          <a:srgbClr val="892D5B"/>
        </a:dk2>
        <a:lt2>
          <a:srgbClr val="515BA7"/>
        </a:lt2>
        <a:accent1>
          <a:srgbClr val="8BD8E7"/>
        </a:accent1>
        <a:accent2>
          <a:srgbClr val="A5AAD3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959ABF"/>
        </a:accent6>
        <a:hlink>
          <a:srgbClr val="D5BAFC"/>
        </a:hlink>
        <a:folHlink>
          <a:srgbClr val="D7D9E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6">
        <a:dk1>
          <a:srgbClr val="545472"/>
        </a:dk1>
        <a:lt1>
          <a:srgbClr val="FFFFFF"/>
        </a:lt1>
        <a:dk2>
          <a:srgbClr val="37467F"/>
        </a:dk2>
        <a:lt2>
          <a:srgbClr val="547A3C"/>
        </a:lt2>
        <a:accent1>
          <a:srgbClr val="8BD8E7"/>
        </a:accent1>
        <a:accent2>
          <a:srgbClr val="B7D3A5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A6BF95"/>
        </a:accent6>
        <a:hlink>
          <a:srgbClr val="FBE9BB"/>
        </a:hlink>
        <a:folHlink>
          <a:srgbClr val="CFE2C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7">
        <a:dk1>
          <a:srgbClr val="545472"/>
        </a:dk1>
        <a:lt1>
          <a:srgbClr val="FFFFFF"/>
        </a:lt1>
        <a:dk2>
          <a:srgbClr val="655851"/>
        </a:dk2>
        <a:lt2>
          <a:srgbClr val="B49234"/>
        </a:lt2>
        <a:accent1>
          <a:srgbClr val="F8C684"/>
        </a:accent1>
        <a:accent2>
          <a:srgbClr val="E1CE97"/>
        </a:accent2>
        <a:accent3>
          <a:srgbClr val="FFFFFF"/>
        </a:accent3>
        <a:accent4>
          <a:srgbClr val="464660"/>
        </a:accent4>
        <a:accent5>
          <a:srgbClr val="FBDFC2"/>
        </a:accent5>
        <a:accent6>
          <a:srgbClr val="CCBA88"/>
        </a:accent6>
        <a:hlink>
          <a:srgbClr val="D1EC9C"/>
        </a:hlink>
        <a:folHlink>
          <a:srgbClr val="EFE5C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晶片系統佈景主題" id="{9376B554-C0E1-4252-AE39-BF0766FFDB44}" vid="{A06E46EA-B599-4447-8A33-C3123347CA4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晶片系統佈景主題</Template>
  <TotalTime>85</TotalTime>
  <Words>1741</Words>
  <Application>Microsoft Office PowerPoint</Application>
  <PresentationFormat>如螢幕大小 (4:3)</PresentationFormat>
  <Paragraphs>395</Paragraphs>
  <Slides>38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39" baseType="lpstr">
      <vt:lpstr>晶片系統佈景主題</vt:lpstr>
      <vt:lpstr>Smart laundry room</vt:lpstr>
      <vt:lpstr>Outline</vt:lpstr>
      <vt:lpstr>Outline</vt:lpstr>
      <vt:lpstr>Motivation and Application</vt:lpstr>
      <vt:lpstr>Motivation and Application</vt:lpstr>
      <vt:lpstr>Motivation and Application</vt:lpstr>
      <vt:lpstr>Motivation and Application</vt:lpstr>
      <vt:lpstr>Motivation and Application</vt:lpstr>
      <vt:lpstr>Motivation and Application</vt:lpstr>
      <vt:lpstr>Outline</vt:lpstr>
      <vt:lpstr>System and structure</vt:lpstr>
      <vt:lpstr>System and structure Hardware</vt:lpstr>
      <vt:lpstr>System and structure Hardware</vt:lpstr>
      <vt:lpstr>System and structure Hardware</vt:lpstr>
      <vt:lpstr>System and structure Hardware</vt:lpstr>
      <vt:lpstr>System and structure Hardware</vt:lpstr>
      <vt:lpstr>System and structure Hardware</vt:lpstr>
      <vt:lpstr>System and structure Software</vt:lpstr>
      <vt:lpstr>System and structure Software</vt:lpstr>
      <vt:lpstr>System and structure Software</vt:lpstr>
      <vt:lpstr>System and structure Software</vt:lpstr>
      <vt:lpstr>System and structure Laundry Cloud</vt:lpstr>
      <vt:lpstr>System and structure Laundry Cloud </vt:lpstr>
      <vt:lpstr>PowerPoint 簡報</vt:lpstr>
      <vt:lpstr>System and structure Laundry Cloud</vt:lpstr>
      <vt:lpstr>System and structure Laundry Cloud</vt:lpstr>
      <vt:lpstr>Scenario - reservation</vt:lpstr>
      <vt:lpstr>Scenario - washing processing</vt:lpstr>
      <vt:lpstr>Outline</vt:lpstr>
      <vt:lpstr>Market analysis</vt:lpstr>
      <vt:lpstr>Market analysis: TA</vt:lpstr>
      <vt:lpstr>Market analysis: Competitor</vt:lpstr>
      <vt:lpstr>Market analysis</vt:lpstr>
      <vt:lpstr>Outline</vt:lpstr>
      <vt:lpstr>Reference</vt:lpstr>
      <vt:lpstr>Reference</vt:lpstr>
      <vt:lpstr>Outline</vt:lpstr>
      <vt:lpstr>Task Partition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yiping</dc:creator>
  <cp:lastModifiedBy>許詠晴</cp:lastModifiedBy>
  <cp:revision>6</cp:revision>
  <dcterms:created xsi:type="dcterms:W3CDTF">2019-10-07T13:40:58Z</dcterms:created>
  <dcterms:modified xsi:type="dcterms:W3CDTF">2023-01-08T14:34:33Z</dcterms:modified>
</cp:coreProperties>
</file>